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微软雅黑" panose="020B0503020204020204" pitchFamily="34" charset="-122"/>
      <p:regular r:id="rId30"/>
      <p:bold r:id="rId31"/>
    </p:embeddedFont>
    <p:embeddedFont>
      <p:font typeface="MiSans" panose="020B0604020202020204" charset="-122"/>
      <p:regular r:id="rId32"/>
    </p:embeddedFont>
    <p:embeddedFont>
      <p:font typeface="Noto Sans SC" panose="020B0604020202020204" charset="-128"/>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12" d="100"/>
          <a:sy n="112"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65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80808"/>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pic>
        <p:nvPicPr>
          <p:cNvPr id="3"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sp>
        <p:nvSpPr>
          <p:cNvPr id="4" name="Text 0"/>
          <p:cNvSpPr/>
          <p:nvPr/>
        </p:nvSpPr>
        <p:spPr>
          <a:xfrm>
            <a:off x="576835" y="2224670"/>
            <a:ext cx="8567166" cy="2274373"/>
          </a:xfrm>
          <a:prstGeom prst="rect">
            <a:avLst/>
          </a:prstGeom>
          <a:noFill/>
          <a:ln/>
        </p:spPr>
        <p:txBody>
          <a:bodyPr wrap="square" lIns="91440" tIns="45720" rIns="91440" bIns="45720" rtlCol="0" anchor="t"/>
          <a:lstStyle/>
          <a:p>
            <a:pPr marL="0" indent="0" algn="l">
              <a:lnSpc>
                <a:spcPct val="100000"/>
              </a:lnSpc>
              <a:buNone/>
            </a:pPr>
            <a:r>
              <a:rPr lang="en-US" sz="5400" b="1" dirty="0">
                <a:solidFill>
                  <a:srgbClr val="FFFFFF"/>
                </a:solidFill>
                <a:latin typeface="MiSans" pitchFamily="34" charset="0"/>
                <a:ea typeface="MiSans" pitchFamily="34" charset="-122"/>
                <a:cs typeface="MiSans" pitchFamily="34" charset="-120"/>
              </a:rPr>
              <a:t>I Cracked Classkick: My Story</a:t>
            </a:r>
            <a:endParaRPr lang="en-US" sz="1600" dirty="0"/>
          </a:p>
        </p:txBody>
      </p:sp>
      <p:pic>
        <p:nvPicPr>
          <p:cNvPr id="5"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6" name="Text 1"/>
          <p:cNvSpPr/>
          <p:nvPr/>
        </p:nvSpPr>
        <p:spPr>
          <a:xfrm>
            <a:off x="648335" y="4560570"/>
            <a:ext cx="1597660" cy="254000"/>
          </a:xfrm>
          <a:prstGeom prst="rect">
            <a:avLst/>
          </a:prstGeom>
          <a:noFill/>
          <a:ln/>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Amadu</a:t>
            </a:r>
            <a:endParaRPr lang="en-US" sz="1600" dirty="0"/>
          </a:p>
        </p:txBody>
      </p:sp>
      <p:sp>
        <p:nvSpPr>
          <p:cNvPr id="7" name="Text 2"/>
          <p:cNvSpPr/>
          <p:nvPr/>
        </p:nvSpPr>
        <p:spPr>
          <a:xfrm>
            <a:off x="2463165" y="4560570"/>
            <a:ext cx="1733550" cy="254000"/>
          </a:xfrm>
          <a:prstGeom prst="rect">
            <a:avLst/>
          </a:prstGeom>
          <a:noFill/>
          <a:ln/>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2025/10/18</a:t>
            </a:r>
            <a:endParaRPr lang="en-US" sz="1600" dirty="0"/>
          </a:p>
        </p:txBody>
      </p:sp>
      <p:sp>
        <p:nvSpPr>
          <p:cNvPr id="8" name="Shape 3"/>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4"/>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0" name="Shape 5"/>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11" name="Shape 6"/>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2" name="Shape 7"/>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3" name="Shape 8"/>
          <p:cNvSpPr/>
          <p:nvPr/>
        </p:nvSpPr>
        <p:spPr>
          <a:xfrm>
            <a:off x="10796832" y="6396446"/>
            <a:ext cx="116844" cy="116844"/>
          </a:xfrm>
          <a:prstGeom prst="ellipse">
            <a:avLst/>
          </a:prstGeom>
          <a:solidFill>
            <a:srgbClr val="FFFFFF"/>
          </a:solidFill>
          <a:ln/>
        </p:spPr>
        <p:txBody>
          <a:bodyPr/>
          <a:lstStyle/>
          <a:p>
            <a:endParaRPr lang="en-US"/>
          </a:p>
        </p:txBody>
      </p:sp>
      <p:sp>
        <p:nvSpPr>
          <p:cNvPr id="14" name="Text 9"/>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0"/>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6" name="Text 11"/>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2"/>
          <p:cNvSpPr/>
          <p:nvPr/>
        </p:nvSpPr>
        <p:spPr>
          <a:xfrm>
            <a:off x="11186107" y="6396446"/>
            <a:ext cx="116844" cy="116844"/>
          </a:xfrm>
          <a:prstGeom prst="ellipse">
            <a:avLst/>
          </a:prstGeom>
          <a:solidFill>
            <a:srgbClr val="FFFFFF"/>
          </a:solidFill>
          <a:ln/>
        </p:spPr>
        <p:txBody>
          <a:bodyPr/>
          <a:lstStyle/>
          <a:p>
            <a:endParaRPr lang="en-US"/>
          </a:p>
        </p:txBody>
      </p:sp>
      <p:sp>
        <p:nvSpPr>
          <p:cNvPr id="18" name="Text 13"/>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4"/>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20" name="Text 15"/>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0" y="1981200"/>
            <a:ext cx="12192000" cy="508000"/>
          </a:xfrm>
          <a:prstGeom prst="rect">
            <a:avLst/>
          </a:prstGeom>
          <a:noFill/>
          <a:ln/>
        </p:spPr>
        <p:txBody>
          <a:bodyPr wrap="square" lIns="0" tIns="0" rIns="0" bIns="0" rtlCol="0" anchor="ctr"/>
          <a:lstStyle/>
          <a:p>
            <a:pPr marL="0" indent="0" algn="ctr">
              <a:lnSpc>
                <a:spcPct val="90000"/>
              </a:lnSpc>
              <a:buNone/>
            </a:pPr>
            <a:r>
              <a:rPr lang="en-US" sz="3600" dirty="0">
                <a:solidFill>
                  <a:srgbClr val="57AFFF"/>
                </a:solidFill>
                <a:latin typeface="Noto Sans SC" pitchFamily="34" charset="0"/>
                <a:ea typeface="Noto Sans SC" pitchFamily="34" charset="-122"/>
                <a:cs typeface="Noto Sans SC" pitchFamily="34" charset="-120"/>
              </a:rPr>
              <a:t>Zero-Privilege Exploit</a:t>
            </a:r>
            <a:endParaRPr lang="en-US" sz="1600" dirty="0"/>
          </a:p>
        </p:txBody>
      </p:sp>
      <p:sp>
        <p:nvSpPr>
          <p:cNvPr id="4" name="Shape 1"/>
          <p:cNvSpPr/>
          <p:nvPr/>
        </p:nvSpPr>
        <p:spPr>
          <a:xfrm>
            <a:off x="1327348" y="2895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A76B8">
              <a:alpha val="50196"/>
            </a:srgbClr>
          </a:solidFill>
          <a:ln/>
        </p:spPr>
        <p:txBody>
          <a:bodyPr/>
          <a:lstStyle/>
          <a:p>
            <a:endParaRPr lang="en-US"/>
          </a:p>
        </p:txBody>
      </p:sp>
      <p:sp>
        <p:nvSpPr>
          <p:cNvPr id="5" name="Shape 2"/>
          <p:cNvSpPr/>
          <p:nvPr/>
        </p:nvSpPr>
        <p:spPr>
          <a:xfrm>
            <a:off x="1670248" y="3200400"/>
            <a:ext cx="533400" cy="609600"/>
          </a:xfrm>
          <a:custGeom>
            <a:avLst/>
            <a:gdLst/>
            <a:ahLst/>
            <a:cxnLst/>
            <a:rect l="l" t="t" r="r" b="b"/>
            <a:pathLst>
              <a:path w="533400" h="609600">
                <a:moveTo>
                  <a:pt x="287298" y="-15478"/>
                </a:moveTo>
                <a:cubicBezTo>
                  <a:pt x="273725" y="-18217"/>
                  <a:pt x="259794" y="-18217"/>
                  <a:pt x="246221" y="-15478"/>
                </a:cubicBezTo>
                <a:lnTo>
                  <a:pt x="22979" y="29170"/>
                </a:lnTo>
                <a:cubicBezTo>
                  <a:pt x="9644" y="31790"/>
                  <a:pt x="0" y="43577"/>
                  <a:pt x="0" y="57150"/>
                </a:cubicBezTo>
                <a:cubicBezTo>
                  <a:pt x="0" y="69413"/>
                  <a:pt x="7739" y="80129"/>
                  <a:pt x="19050" y="84058"/>
                </a:cubicBezTo>
                <a:lnTo>
                  <a:pt x="19050" y="171450"/>
                </a:lnTo>
                <a:lnTo>
                  <a:pt x="357" y="265033"/>
                </a:lnTo>
                <a:cubicBezTo>
                  <a:pt x="119" y="266105"/>
                  <a:pt x="0" y="267295"/>
                  <a:pt x="0" y="268486"/>
                </a:cubicBezTo>
                <a:cubicBezTo>
                  <a:pt x="0" y="278011"/>
                  <a:pt x="7739" y="285869"/>
                  <a:pt x="17383" y="285869"/>
                </a:cubicBezTo>
                <a:lnTo>
                  <a:pt x="58936" y="285869"/>
                </a:lnTo>
                <a:cubicBezTo>
                  <a:pt x="68461" y="285869"/>
                  <a:pt x="76319" y="278130"/>
                  <a:pt x="76319" y="268486"/>
                </a:cubicBezTo>
                <a:cubicBezTo>
                  <a:pt x="76319" y="267295"/>
                  <a:pt x="76200" y="266224"/>
                  <a:pt x="75962" y="265033"/>
                </a:cubicBezTo>
                <a:lnTo>
                  <a:pt x="57150" y="171450"/>
                </a:lnTo>
                <a:lnTo>
                  <a:pt x="57150" y="92035"/>
                </a:lnTo>
                <a:lnTo>
                  <a:pt x="114300" y="103465"/>
                </a:lnTo>
                <a:lnTo>
                  <a:pt x="114300" y="171450"/>
                </a:lnTo>
                <a:cubicBezTo>
                  <a:pt x="114300" y="255627"/>
                  <a:pt x="182523" y="323850"/>
                  <a:pt x="266700" y="323850"/>
                </a:cubicBezTo>
                <a:cubicBezTo>
                  <a:pt x="350877" y="323850"/>
                  <a:pt x="419100" y="255627"/>
                  <a:pt x="419100" y="171450"/>
                </a:cubicBezTo>
                <a:lnTo>
                  <a:pt x="419100" y="103465"/>
                </a:lnTo>
                <a:lnTo>
                  <a:pt x="510421" y="85249"/>
                </a:lnTo>
                <a:cubicBezTo>
                  <a:pt x="523756" y="82510"/>
                  <a:pt x="533400" y="70723"/>
                  <a:pt x="533400" y="57150"/>
                </a:cubicBezTo>
                <a:cubicBezTo>
                  <a:pt x="533400" y="43577"/>
                  <a:pt x="523756" y="31790"/>
                  <a:pt x="510421" y="29170"/>
                </a:cubicBezTo>
                <a:lnTo>
                  <a:pt x="287298" y="-15478"/>
                </a:lnTo>
                <a:close/>
                <a:moveTo>
                  <a:pt x="266700" y="266700"/>
                </a:moveTo>
                <a:cubicBezTo>
                  <a:pt x="214074" y="266700"/>
                  <a:pt x="171450" y="224076"/>
                  <a:pt x="171450" y="171450"/>
                </a:cubicBezTo>
                <a:lnTo>
                  <a:pt x="361950" y="171450"/>
                </a:lnTo>
                <a:cubicBezTo>
                  <a:pt x="361950" y="224076"/>
                  <a:pt x="319326" y="266700"/>
                  <a:pt x="266700" y="266700"/>
                </a:cubicBezTo>
                <a:close/>
                <a:moveTo>
                  <a:pt x="142994" y="381119"/>
                </a:moveTo>
                <a:cubicBezTo>
                  <a:pt x="69890" y="414695"/>
                  <a:pt x="19050" y="488513"/>
                  <a:pt x="19050" y="574238"/>
                </a:cubicBezTo>
                <a:cubicBezTo>
                  <a:pt x="19050" y="593765"/>
                  <a:pt x="34885" y="609600"/>
                  <a:pt x="54412" y="609600"/>
                </a:cubicBezTo>
                <a:lnTo>
                  <a:pt x="238125" y="609600"/>
                </a:lnTo>
                <a:lnTo>
                  <a:pt x="238125" y="435769"/>
                </a:lnTo>
                <a:lnTo>
                  <a:pt x="169783" y="384572"/>
                </a:lnTo>
                <a:cubicBezTo>
                  <a:pt x="162044" y="378738"/>
                  <a:pt x="151686" y="377190"/>
                  <a:pt x="142875" y="381238"/>
                </a:cubicBezTo>
                <a:close/>
                <a:moveTo>
                  <a:pt x="295275" y="609600"/>
                </a:moveTo>
                <a:lnTo>
                  <a:pt x="478988" y="609600"/>
                </a:lnTo>
                <a:cubicBezTo>
                  <a:pt x="498515" y="609600"/>
                  <a:pt x="514350" y="593765"/>
                  <a:pt x="514350" y="574238"/>
                </a:cubicBezTo>
                <a:cubicBezTo>
                  <a:pt x="514350" y="488513"/>
                  <a:pt x="463510" y="414695"/>
                  <a:pt x="390406" y="381238"/>
                </a:cubicBezTo>
                <a:cubicBezTo>
                  <a:pt x="381595" y="377190"/>
                  <a:pt x="371237" y="378738"/>
                  <a:pt x="363498" y="384572"/>
                </a:cubicBezTo>
                <a:lnTo>
                  <a:pt x="295156" y="435769"/>
                </a:lnTo>
                <a:lnTo>
                  <a:pt x="295156" y="609600"/>
                </a:lnTo>
                <a:close/>
              </a:path>
            </a:pathLst>
          </a:custGeom>
          <a:solidFill>
            <a:srgbClr val="FFFFFF"/>
          </a:solidFill>
          <a:ln/>
        </p:spPr>
        <p:txBody>
          <a:bodyPr/>
          <a:lstStyle/>
          <a:p>
            <a:endParaRPr lang="en-US"/>
          </a:p>
        </p:txBody>
      </p:sp>
      <p:sp>
        <p:nvSpPr>
          <p:cNvPr id="6" name="Text 3"/>
          <p:cNvSpPr/>
          <p:nvPr/>
        </p:nvSpPr>
        <p:spPr>
          <a:xfrm>
            <a:off x="613172" y="4267200"/>
            <a:ext cx="26416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Student Account</a:t>
            </a:r>
            <a:endParaRPr lang="en-US" sz="1600" dirty="0"/>
          </a:p>
        </p:txBody>
      </p:sp>
      <p:sp>
        <p:nvSpPr>
          <p:cNvPr id="7" name="Text 4"/>
          <p:cNvSpPr/>
          <p:nvPr/>
        </p:nvSpPr>
        <p:spPr>
          <a:xfrm>
            <a:off x="337939" y="4622800"/>
            <a:ext cx="32004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No special permissions needed.</a:t>
            </a:r>
            <a:endParaRPr lang="en-US" sz="1600" dirty="0"/>
          </a:p>
        </p:txBody>
      </p:sp>
      <p:sp>
        <p:nvSpPr>
          <p:cNvPr id="8" name="Text 5"/>
          <p:cNvSpPr/>
          <p:nvPr/>
        </p:nvSpPr>
        <p:spPr>
          <a:xfrm>
            <a:off x="3842345" y="3632200"/>
            <a:ext cx="850900" cy="508000"/>
          </a:xfrm>
          <a:prstGeom prst="rect">
            <a:avLst/>
          </a:prstGeom>
          <a:noFill/>
          <a:ln/>
        </p:spPr>
        <p:txBody>
          <a:bodyPr wrap="square" lIns="0" tIns="0" rIns="0" bIns="0" rtlCol="0" anchor="ctr"/>
          <a:lstStyle/>
          <a:p>
            <a:pPr marL="0" indent="0">
              <a:lnSpc>
                <a:spcPct val="90000"/>
              </a:lnSpc>
              <a:buNone/>
            </a:pPr>
            <a:r>
              <a:rPr lang="en-US" sz="3600"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5486202" y="2895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4B1C9">
              <a:alpha val="50196"/>
            </a:srgbClr>
          </a:solidFill>
          <a:ln/>
        </p:spPr>
        <p:txBody>
          <a:bodyPr/>
          <a:lstStyle/>
          <a:p>
            <a:endParaRPr lang="en-US"/>
          </a:p>
        </p:txBody>
      </p:sp>
      <p:sp>
        <p:nvSpPr>
          <p:cNvPr id="10" name="Shape 7"/>
          <p:cNvSpPr/>
          <p:nvPr/>
        </p:nvSpPr>
        <p:spPr>
          <a:xfrm>
            <a:off x="5752902" y="3200400"/>
            <a:ext cx="685800" cy="609600"/>
          </a:xfrm>
          <a:custGeom>
            <a:avLst/>
            <a:gdLst/>
            <a:ahLst/>
            <a:cxnLst/>
            <a:rect l="l" t="t" r="r" b="b"/>
            <a:pathLst>
              <a:path w="685800" h="609600">
                <a:moveTo>
                  <a:pt x="76200" y="76200"/>
                </a:moveTo>
                <a:cubicBezTo>
                  <a:pt x="34171" y="76200"/>
                  <a:pt x="0" y="110371"/>
                  <a:pt x="0" y="152400"/>
                </a:cubicBezTo>
                <a:lnTo>
                  <a:pt x="0" y="457200"/>
                </a:lnTo>
                <a:cubicBezTo>
                  <a:pt x="0" y="499229"/>
                  <a:pt x="34171" y="533400"/>
                  <a:pt x="76200" y="533400"/>
                </a:cubicBezTo>
                <a:lnTo>
                  <a:pt x="609600" y="533400"/>
                </a:lnTo>
                <a:cubicBezTo>
                  <a:pt x="651629" y="533400"/>
                  <a:pt x="685800" y="499229"/>
                  <a:pt x="685800" y="457200"/>
                </a:cubicBezTo>
                <a:lnTo>
                  <a:pt x="685800" y="152400"/>
                </a:lnTo>
                <a:cubicBezTo>
                  <a:pt x="685800" y="110371"/>
                  <a:pt x="651629" y="76200"/>
                  <a:pt x="609600" y="76200"/>
                </a:cubicBezTo>
                <a:lnTo>
                  <a:pt x="76200" y="76200"/>
                </a:lnTo>
                <a:close/>
                <a:moveTo>
                  <a:pt x="95250" y="152400"/>
                </a:moveTo>
                <a:lnTo>
                  <a:pt x="133350" y="152400"/>
                </a:lnTo>
                <a:cubicBezTo>
                  <a:pt x="143828" y="152400"/>
                  <a:pt x="152400" y="160973"/>
                  <a:pt x="152400" y="171450"/>
                </a:cubicBezTo>
                <a:lnTo>
                  <a:pt x="152400" y="209550"/>
                </a:lnTo>
                <a:cubicBezTo>
                  <a:pt x="152400" y="220028"/>
                  <a:pt x="143828" y="228600"/>
                  <a:pt x="133350" y="228600"/>
                </a:cubicBezTo>
                <a:lnTo>
                  <a:pt x="95250" y="228600"/>
                </a:lnTo>
                <a:cubicBezTo>
                  <a:pt x="84773" y="228600"/>
                  <a:pt x="76200" y="220028"/>
                  <a:pt x="76200" y="209550"/>
                </a:cubicBezTo>
                <a:lnTo>
                  <a:pt x="76200" y="171450"/>
                </a:lnTo>
                <a:cubicBezTo>
                  <a:pt x="76200" y="160973"/>
                  <a:pt x="84773" y="152400"/>
                  <a:pt x="95250" y="152400"/>
                </a:cubicBezTo>
                <a:close/>
                <a:moveTo>
                  <a:pt x="76200" y="285750"/>
                </a:moveTo>
                <a:cubicBezTo>
                  <a:pt x="76200" y="275273"/>
                  <a:pt x="84773" y="266700"/>
                  <a:pt x="95250" y="266700"/>
                </a:cubicBezTo>
                <a:lnTo>
                  <a:pt x="133350" y="266700"/>
                </a:lnTo>
                <a:cubicBezTo>
                  <a:pt x="143828" y="266700"/>
                  <a:pt x="152400" y="275273"/>
                  <a:pt x="152400" y="285750"/>
                </a:cubicBezTo>
                <a:lnTo>
                  <a:pt x="152400" y="323850"/>
                </a:lnTo>
                <a:cubicBezTo>
                  <a:pt x="152400" y="334328"/>
                  <a:pt x="143828" y="342900"/>
                  <a:pt x="133350" y="342900"/>
                </a:cubicBezTo>
                <a:lnTo>
                  <a:pt x="95250" y="342900"/>
                </a:lnTo>
                <a:cubicBezTo>
                  <a:pt x="84773" y="342900"/>
                  <a:pt x="76200" y="334328"/>
                  <a:pt x="76200" y="323850"/>
                </a:cubicBezTo>
                <a:lnTo>
                  <a:pt x="76200" y="285750"/>
                </a:lnTo>
                <a:close/>
                <a:moveTo>
                  <a:pt x="209550" y="152400"/>
                </a:moveTo>
                <a:lnTo>
                  <a:pt x="247650" y="152400"/>
                </a:lnTo>
                <a:cubicBezTo>
                  <a:pt x="258128" y="152400"/>
                  <a:pt x="266700" y="160973"/>
                  <a:pt x="266700" y="171450"/>
                </a:cubicBezTo>
                <a:lnTo>
                  <a:pt x="266700" y="209550"/>
                </a:lnTo>
                <a:cubicBezTo>
                  <a:pt x="266700" y="220028"/>
                  <a:pt x="258128" y="228600"/>
                  <a:pt x="247650" y="228600"/>
                </a:cubicBezTo>
                <a:lnTo>
                  <a:pt x="209550" y="228600"/>
                </a:lnTo>
                <a:cubicBezTo>
                  <a:pt x="199072" y="228600"/>
                  <a:pt x="190500" y="220028"/>
                  <a:pt x="190500" y="209550"/>
                </a:cubicBezTo>
                <a:lnTo>
                  <a:pt x="190500" y="171450"/>
                </a:lnTo>
                <a:cubicBezTo>
                  <a:pt x="190500" y="160973"/>
                  <a:pt x="199072" y="152400"/>
                  <a:pt x="209550" y="152400"/>
                </a:cubicBezTo>
                <a:close/>
                <a:moveTo>
                  <a:pt x="190500" y="285750"/>
                </a:moveTo>
                <a:cubicBezTo>
                  <a:pt x="190500" y="275273"/>
                  <a:pt x="199072" y="266700"/>
                  <a:pt x="209550" y="266700"/>
                </a:cubicBezTo>
                <a:lnTo>
                  <a:pt x="247650" y="266700"/>
                </a:lnTo>
                <a:cubicBezTo>
                  <a:pt x="258128" y="266700"/>
                  <a:pt x="266700" y="275273"/>
                  <a:pt x="266700" y="285750"/>
                </a:cubicBezTo>
                <a:lnTo>
                  <a:pt x="266700" y="323850"/>
                </a:lnTo>
                <a:cubicBezTo>
                  <a:pt x="266700" y="334328"/>
                  <a:pt x="258128" y="342900"/>
                  <a:pt x="247650" y="342900"/>
                </a:cubicBezTo>
                <a:lnTo>
                  <a:pt x="209550" y="342900"/>
                </a:lnTo>
                <a:cubicBezTo>
                  <a:pt x="199072" y="342900"/>
                  <a:pt x="190500" y="334328"/>
                  <a:pt x="190500" y="323850"/>
                </a:cubicBezTo>
                <a:lnTo>
                  <a:pt x="190500" y="285750"/>
                </a:lnTo>
                <a:close/>
                <a:moveTo>
                  <a:pt x="209550" y="381000"/>
                </a:moveTo>
                <a:lnTo>
                  <a:pt x="476250" y="381000"/>
                </a:lnTo>
                <a:cubicBezTo>
                  <a:pt x="486728" y="381000"/>
                  <a:pt x="495300" y="389573"/>
                  <a:pt x="495300" y="400050"/>
                </a:cubicBezTo>
                <a:lnTo>
                  <a:pt x="495300" y="438150"/>
                </a:lnTo>
                <a:cubicBezTo>
                  <a:pt x="495300" y="448628"/>
                  <a:pt x="486728" y="457200"/>
                  <a:pt x="476250" y="457200"/>
                </a:cubicBezTo>
                <a:lnTo>
                  <a:pt x="209550" y="457200"/>
                </a:lnTo>
                <a:cubicBezTo>
                  <a:pt x="199072" y="457200"/>
                  <a:pt x="190500" y="448628"/>
                  <a:pt x="190500" y="438150"/>
                </a:cubicBezTo>
                <a:lnTo>
                  <a:pt x="190500" y="400050"/>
                </a:lnTo>
                <a:cubicBezTo>
                  <a:pt x="190500" y="389573"/>
                  <a:pt x="199072" y="381000"/>
                  <a:pt x="209550" y="381000"/>
                </a:cubicBezTo>
                <a:close/>
                <a:moveTo>
                  <a:pt x="304800" y="171450"/>
                </a:moveTo>
                <a:cubicBezTo>
                  <a:pt x="304800" y="160973"/>
                  <a:pt x="313373" y="152400"/>
                  <a:pt x="323850" y="152400"/>
                </a:cubicBezTo>
                <a:lnTo>
                  <a:pt x="361950" y="152400"/>
                </a:lnTo>
                <a:cubicBezTo>
                  <a:pt x="372428" y="152400"/>
                  <a:pt x="381000" y="160973"/>
                  <a:pt x="381000" y="171450"/>
                </a:cubicBezTo>
                <a:lnTo>
                  <a:pt x="381000" y="209550"/>
                </a:lnTo>
                <a:cubicBezTo>
                  <a:pt x="381000" y="220028"/>
                  <a:pt x="372428" y="228600"/>
                  <a:pt x="361950" y="228600"/>
                </a:cubicBezTo>
                <a:lnTo>
                  <a:pt x="323850" y="228600"/>
                </a:lnTo>
                <a:cubicBezTo>
                  <a:pt x="313373" y="228600"/>
                  <a:pt x="304800" y="220028"/>
                  <a:pt x="304800" y="209550"/>
                </a:cubicBezTo>
                <a:lnTo>
                  <a:pt x="304800" y="171450"/>
                </a:lnTo>
                <a:close/>
                <a:moveTo>
                  <a:pt x="323850" y="266700"/>
                </a:moveTo>
                <a:lnTo>
                  <a:pt x="361950" y="266700"/>
                </a:lnTo>
                <a:cubicBezTo>
                  <a:pt x="372428" y="266700"/>
                  <a:pt x="381000" y="275273"/>
                  <a:pt x="381000" y="285750"/>
                </a:cubicBezTo>
                <a:lnTo>
                  <a:pt x="381000" y="323850"/>
                </a:lnTo>
                <a:cubicBezTo>
                  <a:pt x="381000" y="334328"/>
                  <a:pt x="372428" y="342900"/>
                  <a:pt x="361950" y="342900"/>
                </a:cubicBezTo>
                <a:lnTo>
                  <a:pt x="323850" y="342900"/>
                </a:lnTo>
                <a:cubicBezTo>
                  <a:pt x="313373" y="342900"/>
                  <a:pt x="304800" y="334328"/>
                  <a:pt x="304800" y="323850"/>
                </a:cubicBezTo>
                <a:lnTo>
                  <a:pt x="304800" y="285750"/>
                </a:lnTo>
                <a:cubicBezTo>
                  <a:pt x="304800" y="275273"/>
                  <a:pt x="313373" y="266700"/>
                  <a:pt x="323850" y="266700"/>
                </a:cubicBezTo>
                <a:close/>
                <a:moveTo>
                  <a:pt x="419100" y="171450"/>
                </a:moveTo>
                <a:cubicBezTo>
                  <a:pt x="419100" y="160973"/>
                  <a:pt x="427673" y="152400"/>
                  <a:pt x="438150" y="152400"/>
                </a:cubicBezTo>
                <a:lnTo>
                  <a:pt x="476250" y="152400"/>
                </a:lnTo>
                <a:cubicBezTo>
                  <a:pt x="486728" y="152400"/>
                  <a:pt x="495300" y="160973"/>
                  <a:pt x="495300" y="171450"/>
                </a:cubicBezTo>
                <a:lnTo>
                  <a:pt x="495300" y="209550"/>
                </a:lnTo>
                <a:cubicBezTo>
                  <a:pt x="495300" y="220028"/>
                  <a:pt x="486728" y="228600"/>
                  <a:pt x="476250" y="228600"/>
                </a:cubicBezTo>
                <a:lnTo>
                  <a:pt x="438150" y="228600"/>
                </a:lnTo>
                <a:cubicBezTo>
                  <a:pt x="427673" y="228600"/>
                  <a:pt x="419100" y="220028"/>
                  <a:pt x="419100" y="209550"/>
                </a:cubicBezTo>
                <a:lnTo>
                  <a:pt x="419100" y="171450"/>
                </a:lnTo>
                <a:close/>
                <a:moveTo>
                  <a:pt x="438150" y="266700"/>
                </a:moveTo>
                <a:lnTo>
                  <a:pt x="476250" y="266700"/>
                </a:lnTo>
                <a:cubicBezTo>
                  <a:pt x="486728" y="266700"/>
                  <a:pt x="495300" y="275273"/>
                  <a:pt x="495300" y="285750"/>
                </a:cubicBezTo>
                <a:lnTo>
                  <a:pt x="495300" y="323850"/>
                </a:lnTo>
                <a:cubicBezTo>
                  <a:pt x="495300" y="334328"/>
                  <a:pt x="486728" y="342900"/>
                  <a:pt x="476250" y="342900"/>
                </a:cubicBezTo>
                <a:lnTo>
                  <a:pt x="438150" y="342900"/>
                </a:lnTo>
                <a:cubicBezTo>
                  <a:pt x="427673" y="342900"/>
                  <a:pt x="419100" y="334328"/>
                  <a:pt x="419100" y="323850"/>
                </a:cubicBezTo>
                <a:lnTo>
                  <a:pt x="419100" y="285750"/>
                </a:lnTo>
                <a:cubicBezTo>
                  <a:pt x="419100" y="275273"/>
                  <a:pt x="427673" y="266700"/>
                  <a:pt x="438150" y="266700"/>
                </a:cubicBezTo>
                <a:close/>
                <a:moveTo>
                  <a:pt x="533400" y="171450"/>
                </a:moveTo>
                <a:cubicBezTo>
                  <a:pt x="533400" y="160973"/>
                  <a:pt x="541973" y="152400"/>
                  <a:pt x="552450" y="152400"/>
                </a:cubicBezTo>
                <a:lnTo>
                  <a:pt x="590550" y="152400"/>
                </a:lnTo>
                <a:cubicBezTo>
                  <a:pt x="601028" y="152400"/>
                  <a:pt x="609600" y="160973"/>
                  <a:pt x="609600" y="171450"/>
                </a:cubicBezTo>
                <a:lnTo>
                  <a:pt x="609600" y="209550"/>
                </a:lnTo>
                <a:cubicBezTo>
                  <a:pt x="609600" y="220028"/>
                  <a:pt x="601028" y="228600"/>
                  <a:pt x="590550" y="228600"/>
                </a:cubicBezTo>
                <a:lnTo>
                  <a:pt x="552450" y="228600"/>
                </a:lnTo>
                <a:cubicBezTo>
                  <a:pt x="541973" y="228600"/>
                  <a:pt x="533400" y="220028"/>
                  <a:pt x="533400" y="209550"/>
                </a:cubicBezTo>
                <a:lnTo>
                  <a:pt x="533400" y="171450"/>
                </a:lnTo>
                <a:close/>
                <a:moveTo>
                  <a:pt x="552450" y="266700"/>
                </a:moveTo>
                <a:lnTo>
                  <a:pt x="590550" y="266700"/>
                </a:lnTo>
                <a:cubicBezTo>
                  <a:pt x="601028" y="266700"/>
                  <a:pt x="609600" y="275273"/>
                  <a:pt x="609600" y="285750"/>
                </a:cubicBezTo>
                <a:lnTo>
                  <a:pt x="609600" y="323850"/>
                </a:lnTo>
                <a:cubicBezTo>
                  <a:pt x="609600" y="334328"/>
                  <a:pt x="601028" y="342900"/>
                  <a:pt x="590550" y="342900"/>
                </a:cubicBezTo>
                <a:lnTo>
                  <a:pt x="552450" y="342900"/>
                </a:lnTo>
                <a:cubicBezTo>
                  <a:pt x="541973" y="342900"/>
                  <a:pt x="533400" y="334328"/>
                  <a:pt x="533400" y="323850"/>
                </a:cubicBezTo>
                <a:lnTo>
                  <a:pt x="533400" y="285750"/>
                </a:lnTo>
                <a:cubicBezTo>
                  <a:pt x="533400" y="275273"/>
                  <a:pt x="541973" y="266700"/>
                  <a:pt x="552450" y="266700"/>
                </a:cubicBezTo>
                <a:close/>
              </a:path>
            </a:pathLst>
          </a:custGeom>
          <a:solidFill>
            <a:srgbClr val="FFFFFF"/>
          </a:solidFill>
          <a:ln/>
        </p:spPr>
        <p:txBody>
          <a:bodyPr/>
          <a:lstStyle/>
          <a:p>
            <a:endParaRPr lang="en-US"/>
          </a:p>
        </p:txBody>
      </p:sp>
      <p:sp>
        <p:nvSpPr>
          <p:cNvPr id="11" name="Text 8"/>
          <p:cNvSpPr/>
          <p:nvPr/>
        </p:nvSpPr>
        <p:spPr>
          <a:xfrm>
            <a:off x="5341541" y="4267200"/>
            <a:ext cx="15113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F12 Key</a:t>
            </a:r>
            <a:endParaRPr lang="en-US" sz="1600" dirty="0"/>
          </a:p>
        </p:txBody>
      </p:sp>
      <p:sp>
        <p:nvSpPr>
          <p:cNvPr id="12" name="Text 9"/>
          <p:cNvSpPr/>
          <p:nvPr/>
        </p:nvSpPr>
        <p:spPr>
          <a:xfrm>
            <a:off x="4696619" y="4622800"/>
            <a:ext cx="27940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Access to browser console.</a:t>
            </a:r>
            <a:endParaRPr lang="en-US" sz="1600" dirty="0"/>
          </a:p>
        </p:txBody>
      </p:sp>
      <p:sp>
        <p:nvSpPr>
          <p:cNvPr id="13" name="Text 10"/>
          <p:cNvSpPr/>
          <p:nvPr/>
        </p:nvSpPr>
        <p:spPr>
          <a:xfrm>
            <a:off x="8001198" y="3632200"/>
            <a:ext cx="850900" cy="508000"/>
          </a:xfrm>
          <a:prstGeom prst="rect">
            <a:avLst/>
          </a:prstGeom>
          <a:noFill/>
          <a:ln/>
        </p:spPr>
        <p:txBody>
          <a:bodyPr wrap="square" lIns="0" tIns="0" rIns="0" bIns="0" rtlCol="0" anchor="ctr"/>
          <a:lstStyle/>
          <a:p>
            <a:pPr marL="0" indent="0">
              <a:lnSpc>
                <a:spcPct val="90000"/>
              </a:lnSpc>
              <a:buNone/>
            </a:pPr>
            <a:r>
              <a:rPr lang="en-US" sz="3600"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14" name="Shape 11"/>
          <p:cNvSpPr/>
          <p:nvPr/>
        </p:nvSpPr>
        <p:spPr>
          <a:xfrm>
            <a:off x="9645055" y="28956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57AFFF">
              <a:alpha val="50196"/>
            </a:srgbClr>
          </a:solidFill>
          <a:ln/>
        </p:spPr>
        <p:txBody>
          <a:bodyPr/>
          <a:lstStyle/>
          <a:p>
            <a:endParaRPr lang="en-US"/>
          </a:p>
        </p:txBody>
      </p:sp>
      <p:sp>
        <p:nvSpPr>
          <p:cNvPr id="15" name="Shape 12"/>
          <p:cNvSpPr/>
          <p:nvPr/>
        </p:nvSpPr>
        <p:spPr>
          <a:xfrm>
            <a:off x="9911755" y="3200400"/>
            <a:ext cx="685800" cy="609600"/>
          </a:xfrm>
          <a:custGeom>
            <a:avLst/>
            <a:gdLst/>
            <a:ahLst/>
            <a:cxnLst/>
            <a:rect l="l" t="t" r="r" b="b"/>
            <a:pathLst>
              <a:path w="685800" h="609600">
                <a:moveTo>
                  <a:pt x="228600" y="114300"/>
                </a:moveTo>
                <a:cubicBezTo>
                  <a:pt x="228600" y="51197"/>
                  <a:pt x="279797" y="0"/>
                  <a:pt x="342900" y="0"/>
                </a:cubicBezTo>
                <a:cubicBezTo>
                  <a:pt x="406003" y="0"/>
                  <a:pt x="457200" y="51197"/>
                  <a:pt x="457200" y="114300"/>
                </a:cubicBezTo>
                <a:lnTo>
                  <a:pt x="457200" y="118586"/>
                </a:lnTo>
                <a:cubicBezTo>
                  <a:pt x="457200" y="137279"/>
                  <a:pt x="442079" y="152400"/>
                  <a:pt x="423386" y="152400"/>
                </a:cubicBezTo>
                <a:lnTo>
                  <a:pt x="262533" y="152400"/>
                </a:lnTo>
                <a:cubicBezTo>
                  <a:pt x="243840" y="152400"/>
                  <a:pt x="228719" y="137279"/>
                  <a:pt x="228719" y="118586"/>
                </a:cubicBezTo>
                <a:lnTo>
                  <a:pt x="228719" y="114300"/>
                </a:lnTo>
                <a:close/>
                <a:moveTo>
                  <a:pt x="640080" y="129540"/>
                </a:moveTo>
                <a:cubicBezTo>
                  <a:pt x="652701" y="146328"/>
                  <a:pt x="649248" y="170259"/>
                  <a:pt x="632460" y="182880"/>
                </a:cubicBezTo>
                <a:lnTo>
                  <a:pt x="516017" y="270153"/>
                </a:lnTo>
                <a:cubicBezTo>
                  <a:pt x="522327" y="280749"/>
                  <a:pt x="527090" y="292417"/>
                  <a:pt x="530066" y="304800"/>
                </a:cubicBezTo>
                <a:lnTo>
                  <a:pt x="647700" y="304800"/>
                </a:lnTo>
                <a:cubicBezTo>
                  <a:pt x="668774" y="304800"/>
                  <a:pt x="685800" y="321826"/>
                  <a:pt x="685800" y="342900"/>
                </a:cubicBezTo>
                <a:cubicBezTo>
                  <a:pt x="685800" y="363974"/>
                  <a:pt x="668774" y="381000"/>
                  <a:pt x="647700" y="381000"/>
                </a:cubicBezTo>
                <a:lnTo>
                  <a:pt x="533400" y="381000"/>
                </a:lnTo>
                <a:lnTo>
                  <a:pt x="533400" y="419100"/>
                </a:lnTo>
                <a:cubicBezTo>
                  <a:pt x="533400" y="422196"/>
                  <a:pt x="533281" y="425410"/>
                  <a:pt x="533162" y="428506"/>
                </a:cubicBezTo>
                <a:lnTo>
                  <a:pt x="632460" y="502920"/>
                </a:lnTo>
                <a:cubicBezTo>
                  <a:pt x="649248" y="515541"/>
                  <a:pt x="652701" y="539472"/>
                  <a:pt x="640080" y="556260"/>
                </a:cubicBezTo>
                <a:cubicBezTo>
                  <a:pt x="627459" y="573048"/>
                  <a:pt x="603528" y="576501"/>
                  <a:pt x="586740" y="563880"/>
                </a:cubicBezTo>
                <a:lnTo>
                  <a:pt x="511612" y="507563"/>
                </a:lnTo>
                <a:cubicBezTo>
                  <a:pt x="483989" y="560189"/>
                  <a:pt x="432435" y="598289"/>
                  <a:pt x="371475" y="607457"/>
                </a:cubicBezTo>
                <a:lnTo>
                  <a:pt x="371475" y="333375"/>
                </a:lnTo>
                <a:cubicBezTo>
                  <a:pt x="371475" y="317540"/>
                  <a:pt x="358735" y="304800"/>
                  <a:pt x="342900" y="304800"/>
                </a:cubicBezTo>
                <a:cubicBezTo>
                  <a:pt x="327065" y="304800"/>
                  <a:pt x="314325" y="317540"/>
                  <a:pt x="314325" y="333375"/>
                </a:cubicBezTo>
                <a:lnTo>
                  <a:pt x="314325" y="607457"/>
                </a:lnTo>
                <a:cubicBezTo>
                  <a:pt x="253365" y="598289"/>
                  <a:pt x="201811" y="560189"/>
                  <a:pt x="174188" y="507563"/>
                </a:cubicBezTo>
                <a:lnTo>
                  <a:pt x="99060" y="563880"/>
                </a:lnTo>
                <a:cubicBezTo>
                  <a:pt x="82272" y="576501"/>
                  <a:pt x="58341" y="573048"/>
                  <a:pt x="45720" y="556260"/>
                </a:cubicBezTo>
                <a:cubicBezTo>
                  <a:pt x="33099" y="539472"/>
                  <a:pt x="36552" y="515541"/>
                  <a:pt x="53340" y="502920"/>
                </a:cubicBezTo>
                <a:lnTo>
                  <a:pt x="152638" y="428506"/>
                </a:lnTo>
                <a:cubicBezTo>
                  <a:pt x="152519" y="425410"/>
                  <a:pt x="152400" y="422315"/>
                  <a:pt x="152400" y="419100"/>
                </a:cubicBezTo>
                <a:lnTo>
                  <a:pt x="152400" y="381000"/>
                </a:lnTo>
                <a:lnTo>
                  <a:pt x="38100" y="381000"/>
                </a:lnTo>
                <a:cubicBezTo>
                  <a:pt x="17026" y="381000"/>
                  <a:pt x="0" y="363974"/>
                  <a:pt x="0" y="342900"/>
                </a:cubicBezTo>
                <a:cubicBezTo>
                  <a:pt x="0" y="321826"/>
                  <a:pt x="17026" y="304800"/>
                  <a:pt x="38100" y="304800"/>
                </a:cubicBezTo>
                <a:lnTo>
                  <a:pt x="155734" y="304800"/>
                </a:lnTo>
                <a:cubicBezTo>
                  <a:pt x="158710" y="292418"/>
                  <a:pt x="163473" y="280749"/>
                  <a:pt x="169783" y="270153"/>
                </a:cubicBezTo>
                <a:lnTo>
                  <a:pt x="53340" y="182880"/>
                </a:lnTo>
                <a:cubicBezTo>
                  <a:pt x="36552" y="170259"/>
                  <a:pt x="33099" y="146328"/>
                  <a:pt x="45720" y="129540"/>
                </a:cubicBezTo>
                <a:cubicBezTo>
                  <a:pt x="58341" y="112752"/>
                  <a:pt x="82272" y="109299"/>
                  <a:pt x="99060" y="121920"/>
                </a:cubicBezTo>
                <a:lnTo>
                  <a:pt x="228600" y="219075"/>
                </a:lnTo>
                <a:cubicBezTo>
                  <a:pt x="243245" y="213003"/>
                  <a:pt x="259318" y="209550"/>
                  <a:pt x="276225" y="209550"/>
                </a:cubicBezTo>
                <a:lnTo>
                  <a:pt x="409575" y="209550"/>
                </a:lnTo>
                <a:cubicBezTo>
                  <a:pt x="426482" y="209550"/>
                  <a:pt x="442555" y="212884"/>
                  <a:pt x="457200" y="219075"/>
                </a:cubicBezTo>
                <a:lnTo>
                  <a:pt x="586740" y="121920"/>
                </a:lnTo>
                <a:cubicBezTo>
                  <a:pt x="603528" y="109299"/>
                  <a:pt x="627459" y="112752"/>
                  <a:pt x="640080" y="129540"/>
                </a:cubicBezTo>
                <a:close/>
              </a:path>
            </a:pathLst>
          </a:custGeom>
          <a:solidFill>
            <a:srgbClr val="FFFFFF"/>
          </a:solidFill>
          <a:ln/>
        </p:spPr>
        <p:txBody>
          <a:bodyPr/>
          <a:lstStyle/>
          <a:p>
            <a:endParaRPr lang="en-US"/>
          </a:p>
        </p:txBody>
      </p:sp>
      <p:sp>
        <p:nvSpPr>
          <p:cNvPr id="16" name="Text 13"/>
          <p:cNvSpPr/>
          <p:nvPr/>
        </p:nvSpPr>
        <p:spPr>
          <a:xfrm>
            <a:off x="9308306" y="4267200"/>
            <a:ext cx="18923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Full Access</a:t>
            </a:r>
            <a:endParaRPr lang="en-US" sz="1600" dirty="0"/>
          </a:p>
        </p:txBody>
      </p:sp>
      <p:sp>
        <p:nvSpPr>
          <p:cNvPr id="17" name="Text 14"/>
          <p:cNvSpPr/>
          <p:nvPr/>
        </p:nvSpPr>
        <p:spPr>
          <a:xfrm>
            <a:off x="9058473" y="4622800"/>
            <a:ext cx="23876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To all correct answers.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5300"/>
          </a:xfrm>
          <a:prstGeom prst="rect">
            <a:avLst/>
          </a:prstGeom>
          <a:noFill/>
          <a:ln/>
        </p:spPr>
        <p:txBody>
          <a:bodyPr wrap="square" lIns="0" tIns="0" rIns="0" bIns="0" rtlCol="0" anchor="t">
            <a:spAutoFit/>
          </a:bodyPr>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Why It Happened</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marL="0" indent="0" algn="l">
              <a:lnSpc>
                <a:spcPct val="110000"/>
              </a:lnSpc>
              <a:buNone/>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03</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1430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Intercept Answers in Console</a:t>
            </a:r>
            <a:endParaRPr lang="en-US" sz="1600" dirty="0"/>
          </a:p>
        </p:txBody>
      </p:sp>
      <p:sp>
        <p:nvSpPr>
          <p:cNvPr id="4" name="Text 1"/>
          <p:cNvSpPr/>
          <p:nvPr/>
        </p:nvSpPr>
        <p:spPr>
          <a:xfrm>
            <a:off x="254000" y="1854200"/>
            <a:ext cx="11684000" cy="7112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Paste this snippet, type any wrong answer, and watch correct ones print instantly. It hooks the browser's request sender to capture the payload.</a:t>
            </a:r>
            <a:endParaRPr lang="en-US" sz="1600" dirty="0"/>
          </a:p>
        </p:txBody>
      </p:sp>
      <p:sp>
        <p:nvSpPr>
          <p:cNvPr id="5" name="Shape 2"/>
          <p:cNvSpPr/>
          <p:nvPr/>
        </p:nvSpPr>
        <p:spPr>
          <a:xfrm>
            <a:off x="254000" y="2768600"/>
            <a:ext cx="11684000" cy="2946400"/>
          </a:xfrm>
          <a:custGeom>
            <a:avLst/>
            <a:gdLst/>
            <a:ahLst/>
            <a:cxnLst/>
            <a:rect l="l" t="t" r="r" b="b"/>
            <a:pathLst>
              <a:path w="11684000" h="2946400">
                <a:moveTo>
                  <a:pt x="101592" y="0"/>
                </a:moveTo>
                <a:lnTo>
                  <a:pt x="11582408" y="0"/>
                </a:lnTo>
                <a:cubicBezTo>
                  <a:pt x="11638516" y="0"/>
                  <a:pt x="11684000" y="45484"/>
                  <a:pt x="11684000" y="101592"/>
                </a:cubicBezTo>
                <a:lnTo>
                  <a:pt x="11684000" y="2844808"/>
                </a:lnTo>
                <a:cubicBezTo>
                  <a:pt x="11684000" y="2900916"/>
                  <a:pt x="11638516" y="2946400"/>
                  <a:pt x="11582408" y="2946400"/>
                </a:cubicBezTo>
                <a:lnTo>
                  <a:pt x="101592" y="2946400"/>
                </a:lnTo>
                <a:cubicBezTo>
                  <a:pt x="45484" y="2946400"/>
                  <a:pt x="0" y="2900916"/>
                  <a:pt x="0" y="2844808"/>
                </a:cubicBezTo>
                <a:lnTo>
                  <a:pt x="0" y="101592"/>
                </a:lnTo>
                <a:cubicBezTo>
                  <a:pt x="0" y="45522"/>
                  <a:pt x="45522" y="0"/>
                  <a:pt x="101592" y="0"/>
                </a:cubicBezTo>
                <a:close/>
              </a:path>
            </a:pathLst>
          </a:custGeom>
          <a:solidFill>
            <a:srgbClr val="3A76B8">
              <a:alpha val="30196"/>
            </a:srgbClr>
          </a:solidFill>
          <a:ln/>
        </p:spPr>
        <p:txBody>
          <a:bodyPr/>
          <a:lstStyle/>
          <a:p>
            <a:endParaRPr lang="en-US"/>
          </a:p>
        </p:txBody>
      </p:sp>
      <p:sp>
        <p:nvSpPr>
          <p:cNvPr id="6" name="Text 3"/>
          <p:cNvSpPr/>
          <p:nvPr/>
        </p:nvSpPr>
        <p:spPr>
          <a:xfrm>
            <a:off x="457200" y="2984500"/>
            <a:ext cx="5865416" cy="2501900"/>
          </a:xfrm>
          <a:prstGeom prst="rect">
            <a:avLst/>
          </a:prstGeom>
          <a:noFill/>
          <a:ln/>
        </p:spPr>
        <p:txBody>
          <a:bodyPr wrap="square" lIns="0" tIns="0" rIns="0" bIns="0" rtlCol="0" anchor="ctr"/>
          <a:lstStyle/>
          <a:p>
            <a:pPr marL="0" indent="0">
              <a:lnSpc>
                <a:spcPct val="120000"/>
              </a:lnSpc>
              <a:buNone/>
            </a:pPr>
            <a:r>
              <a:rPr lang="en-US" sz="1400" dirty="0">
                <a:solidFill>
                  <a:srgbClr val="EAEAEA"/>
                </a:solidFill>
                <a:latin typeface="MiSans" pitchFamily="34" charset="0"/>
                <a:ea typeface="MiSans" pitchFamily="34" charset="-122"/>
                <a:cs typeface="MiSans" pitchFamily="34" charset="-120"/>
              </a:rPr>
              <a:t>const originalSend = XMLHttpRequest.prototype.send; XMLHttpRequest.prototype.send = function(data) { this.addEventListener('load', function() { if (this.responseURL.includes('manipulatives')) { const payload = JSON.parse(data); console.log('Correct Answers:', payload.data.answers); } }); return originalSend.apply(this, arguments); };</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473200"/>
            <a:ext cx="5537200" cy="1016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Harvesting Script Walk-Through</a:t>
            </a:r>
            <a:endParaRPr lang="en-US" sz="1600" dirty="0"/>
          </a:p>
        </p:txBody>
      </p:sp>
      <p:sp>
        <p:nvSpPr>
          <p:cNvPr id="4" name="Text 1"/>
          <p:cNvSpPr/>
          <p:nvPr/>
        </p:nvSpPr>
        <p:spPr>
          <a:xfrm>
            <a:off x="254000" y="2692400"/>
            <a:ext cx="5537200" cy="14224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The code overrides the browser's send method, waits for Classkick's API calls, and stores every answer in a global cache. Helper functions let you list or export results with a single command.</a:t>
            </a:r>
            <a:endParaRPr lang="en-US" sz="1600" dirty="0"/>
          </a:p>
        </p:txBody>
      </p:sp>
      <p:sp>
        <p:nvSpPr>
          <p:cNvPr id="5" name="Text 2"/>
          <p:cNvSpPr/>
          <p:nvPr/>
        </p:nvSpPr>
        <p:spPr>
          <a:xfrm>
            <a:off x="254000" y="4318000"/>
            <a:ext cx="5537200" cy="10668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This turns a five-minute assignment into a thirty-second copy-paste job that teachers cannot detect.</a:t>
            </a:r>
            <a:endParaRPr lang="en-US" sz="1600" dirty="0"/>
          </a:p>
        </p:txBody>
      </p:sp>
      <p:pic>
        <p:nvPicPr>
          <p:cNvPr id="6" name="Image 1" descr="https://kimi-web-img.moonshot.cn/img/pic.3673.com/408bd24aa112fdb55e3ebdfe1152f0f97dc96d0d.jpg"/>
          <p:cNvPicPr>
            <a:picLocks noChangeAspect="1"/>
          </p:cNvPicPr>
          <p:nvPr/>
        </p:nvPicPr>
        <p:blipFill>
          <a:blip r:embed="rId4"/>
          <a:srcRect t="3623" b="3623"/>
          <a:stretch/>
        </p:blipFill>
        <p:spPr>
          <a:xfrm>
            <a:off x="6096000" y="1803400"/>
            <a:ext cx="5842000" cy="3251200"/>
          </a:xfrm>
          <a:prstGeom prst="roundRect">
            <a:avLst>
              <a:gd name="adj" fmla="val 3125"/>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pic>
        <p:nvPicPr>
          <p:cNvPr id="3" name="Image 1" descr="https://kimi-web-img.moonshot.cn/img/f.hubspotusercontent20.net/60773ea75ccb93fb29350980764757f0709a0bfe.png"/>
          <p:cNvPicPr>
            <a:picLocks noChangeAspect="1"/>
          </p:cNvPicPr>
          <p:nvPr/>
        </p:nvPicPr>
        <p:blipFill>
          <a:blip r:embed="rId4"/>
          <a:srcRect l="10469" r="10469"/>
          <a:stretch/>
        </p:blipFill>
        <p:spPr>
          <a:xfrm>
            <a:off x="254000" y="1803400"/>
            <a:ext cx="5842000" cy="3251200"/>
          </a:xfrm>
          <a:prstGeom prst="roundRect">
            <a:avLst>
              <a:gd name="adj" fmla="val 3125"/>
            </a:avLst>
          </a:prstGeom>
        </p:spPr>
      </p:pic>
      <p:sp>
        <p:nvSpPr>
          <p:cNvPr id="4" name="Text 0"/>
          <p:cNvSpPr/>
          <p:nvPr/>
        </p:nvSpPr>
        <p:spPr>
          <a:xfrm>
            <a:off x="6400800" y="1930400"/>
            <a:ext cx="5537200" cy="1016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Auto-Fill Without a Trace</a:t>
            </a:r>
            <a:endParaRPr lang="en-US" sz="1600" dirty="0"/>
          </a:p>
        </p:txBody>
      </p:sp>
      <p:sp>
        <p:nvSpPr>
          <p:cNvPr id="5" name="Text 1"/>
          <p:cNvSpPr/>
          <p:nvPr/>
        </p:nvSpPr>
        <p:spPr>
          <a:xfrm>
            <a:off x="6400800" y="3149600"/>
            <a:ext cx="5537200" cy="17780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I pair the harvester with an AutoHotkey macro. It clicks each text box, deletes the placeholder, and types the correct answer at human speed. Teachers see perfect scores generated faster than most students can open their notebooks.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5300"/>
          </a:xfrm>
          <a:prstGeom prst="rect">
            <a:avLst/>
          </a:prstGeom>
          <a:noFill/>
          <a:ln/>
        </p:spPr>
        <p:txBody>
          <a:bodyPr wrap="square" lIns="0" tIns="0" rIns="0" bIns="0" rtlCol="0" anchor="t">
            <a:spAutoFit/>
          </a:bodyPr>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The Secure Fix</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marL="0" indent="0" algn="l">
              <a:lnSpc>
                <a:spcPct val="110000"/>
              </a:lnSpc>
              <a:buNone/>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04</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8542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Silent Perfect Scores</a:t>
            </a:r>
            <a:endParaRPr lang="en-US" sz="1600" dirty="0"/>
          </a:p>
        </p:txBody>
      </p:sp>
      <p:sp>
        <p:nvSpPr>
          <p:cNvPr id="4" name="Text 1"/>
          <p:cNvSpPr/>
          <p:nvPr/>
        </p:nvSpPr>
        <p:spPr>
          <a:xfrm>
            <a:off x="254000" y="2565400"/>
            <a:ext cx="9753600" cy="711200"/>
          </a:xfrm>
          <a:prstGeom prst="rect">
            <a:avLst/>
          </a:prstGeom>
          <a:noFill/>
          <a:ln/>
        </p:spPr>
        <p:txBody>
          <a:bodyPr wrap="square" lIns="0" tIns="0" rIns="0" bIns="0" rtlCol="0" anchor="ctr"/>
          <a:lstStyle/>
          <a:p>
            <a:pPr marL="0" indent="0" algn="ctr">
              <a:lnSpc>
                <a:spcPct val="130000"/>
              </a:lnSpc>
              <a:buNone/>
            </a:pPr>
            <a:r>
              <a:rPr lang="en-US" sz="1800" dirty="0">
                <a:solidFill>
                  <a:srgbClr val="EAEAEA"/>
                </a:solidFill>
                <a:latin typeface="MiSans" pitchFamily="34" charset="0"/>
                <a:ea typeface="MiSans" pitchFamily="34" charset="-122"/>
                <a:cs typeface="MiSans" pitchFamily="34" charset="-120"/>
              </a:rPr>
              <a:t>Because the exploit mimics legitimate activity, server logs show only normal student behavior. This renders formative assessment data useless.</a:t>
            </a:r>
            <a:endParaRPr lang="en-US" sz="1600" dirty="0"/>
          </a:p>
        </p:txBody>
      </p:sp>
      <p:sp>
        <p:nvSpPr>
          <p:cNvPr id="5" name="Shape 2"/>
          <p:cNvSpPr/>
          <p:nvPr/>
        </p:nvSpPr>
        <p:spPr>
          <a:xfrm>
            <a:off x="850900" y="3683000"/>
            <a:ext cx="2921000" cy="1320800"/>
          </a:xfrm>
          <a:custGeom>
            <a:avLst/>
            <a:gdLst/>
            <a:ahLst/>
            <a:cxnLst/>
            <a:rect l="l" t="t" r="r" b="b"/>
            <a:pathLst>
              <a:path w="2921000" h="1320800">
                <a:moveTo>
                  <a:pt x="101596" y="0"/>
                </a:moveTo>
                <a:lnTo>
                  <a:pt x="2819404" y="0"/>
                </a:lnTo>
                <a:cubicBezTo>
                  <a:pt x="2875514" y="0"/>
                  <a:pt x="2921000" y="45486"/>
                  <a:pt x="2921000" y="101596"/>
                </a:cubicBezTo>
                <a:lnTo>
                  <a:pt x="2921000" y="1219204"/>
                </a:lnTo>
                <a:cubicBezTo>
                  <a:pt x="2921000" y="1275314"/>
                  <a:pt x="2875514" y="1320800"/>
                  <a:pt x="2819404" y="1320800"/>
                </a:cubicBezTo>
                <a:lnTo>
                  <a:pt x="101596" y="1320800"/>
                </a:lnTo>
                <a:cubicBezTo>
                  <a:pt x="45486" y="1320800"/>
                  <a:pt x="0" y="1275314"/>
                  <a:pt x="0" y="1219204"/>
                </a:cubicBezTo>
                <a:lnTo>
                  <a:pt x="0" y="101596"/>
                </a:lnTo>
                <a:cubicBezTo>
                  <a:pt x="0" y="45486"/>
                  <a:pt x="45486" y="0"/>
                  <a:pt x="101596" y="0"/>
                </a:cubicBezTo>
                <a:close/>
              </a:path>
            </a:pathLst>
          </a:custGeom>
          <a:solidFill>
            <a:srgbClr val="3A76B8">
              <a:alpha val="30196"/>
            </a:srgbClr>
          </a:solidFill>
          <a:ln/>
        </p:spPr>
        <p:txBody>
          <a:bodyPr/>
          <a:lstStyle/>
          <a:p>
            <a:endParaRPr lang="en-US"/>
          </a:p>
        </p:txBody>
      </p:sp>
      <p:sp>
        <p:nvSpPr>
          <p:cNvPr id="6" name="Shape 3"/>
          <p:cNvSpPr/>
          <p:nvPr/>
        </p:nvSpPr>
        <p:spPr>
          <a:xfrm>
            <a:off x="2025650" y="3886200"/>
            <a:ext cx="571500" cy="457200"/>
          </a:xfrm>
          <a:custGeom>
            <a:avLst/>
            <a:gdLst/>
            <a:ahLst/>
            <a:cxnLst/>
            <a:rect l="l" t="t" r="r" b="b"/>
            <a:pathLst>
              <a:path w="571500" h="457200">
                <a:moveTo>
                  <a:pt x="285750" y="14288"/>
                </a:moveTo>
                <a:cubicBezTo>
                  <a:pt x="337006" y="14288"/>
                  <a:pt x="378619" y="55901"/>
                  <a:pt x="378619" y="107156"/>
                </a:cubicBezTo>
                <a:cubicBezTo>
                  <a:pt x="378619" y="158412"/>
                  <a:pt x="337006" y="200025"/>
                  <a:pt x="285750" y="200025"/>
                </a:cubicBezTo>
                <a:cubicBezTo>
                  <a:pt x="234494" y="200025"/>
                  <a:pt x="192881" y="158412"/>
                  <a:pt x="192881" y="107156"/>
                </a:cubicBezTo>
                <a:cubicBezTo>
                  <a:pt x="192881" y="55901"/>
                  <a:pt x="234494" y="14288"/>
                  <a:pt x="285750" y="14288"/>
                </a:cubicBezTo>
                <a:close/>
                <a:moveTo>
                  <a:pt x="85725" y="78581"/>
                </a:moveTo>
                <a:cubicBezTo>
                  <a:pt x="121210" y="78581"/>
                  <a:pt x="150019" y="107390"/>
                  <a:pt x="150019" y="142875"/>
                </a:cubicBezTo>
                <a:cubicBezTo>
                  <a:pt x="150019" y="178360"/>
                  <a:pt x="121210" y="207169"/>
                  <a:pt x="85725" y="207169"/>
                </a:cubicBezTo>
                <a:cubicBezTo>
                  <a:pt x="50240" y="207169"/>
                  <a:pt x="21431" y="178360"/>
                  <a:pt x="21431" y="142875"/>
                </a:cubicBezTo>
                <a:cubicBezTo>
                  <a:pt x="21431" y="107390"/>
                  <a:pt x="50240" y="78581"/>
                  <a:pt x="85725" y="78581"/>
                </a:cubicBezTo>
                <a:close/>
                <a:moveTo>
                  <a:pt x="0" y="371475"/>
                </a:moveTo>
                <a:cubicBezTo>
                  <a:pt x="0" y="308342"/>
                  <a:pt x="51167" y="257175"/>
                  <a:pt x="114300" y="257175"/>
                </a:cubicBezTo>
                <a:cubicBezTo>
                  <a:pt x="125730" y="257175"/>
                  <a:pt x="136803" y="258872"/>
                  <a:pt x="147251" y="261997"/>
                </a:cubicBezTo>
                <a:cubicBezTo>
                  <a:pt x="117872" y="294858"/>
                  <a:pt x="100013" y="338257"/>
                  <a:pt x="100013" y="385763"/>
                </a:cubicBezTo>
                <a:lnTo>
                  <a:pt x="100013" y="400050"/>
                </a:lnTo>
                <a:cubicBezTo>
                  <a:pt x="100013" y="410230"/>
                  <a:pt x="102156" y="419874"/>
                  <a:pt x="105995" y="428625"/>
                </a:cubicBezTo>
                <a:lnTo>
                  <a:pt x="28575" y="428625"/>
                </a:lnTo>
                <a:cubicBezTo>
                  <a:pt x="12769" y="428625"/>
                  <a:pt x="0" y="415856"/>
                  <a:pt x="0" y="400050"/>
                </a:cubicBezTo>
                <a:lnTo>
                  <a:pt x="0" y="371475"/>
                </a:lnTo>
                <a:close/>
                <a:moveTo>
                  <a:pt x="465505" y="428625"/>
                </a:moveTo>
                <a:cubicBezTo>
                  <a:pt x="469344" y="419874"/>
                  <a:pt x="471488" y="410230"/>
                  <a:pt x="471488" y="400050"/>
                </a:cubicBezTo>
                <a:lnTo>
                  <a:pt x="471488" y="385763"/>
                </a:lnTo>
                <a:cubicBezTo>
                  <a:pt x="471488" y="338257"/>
                  <a:pt x="453628" y="294858"/>
                  <a:pt x="424249" y="261997"/>
                </a:cubicBezTo>
                <a:cubicBezTo>
                  <a:pt x="434697" y="258872"/>
                  <a:pt x="445770" y="257175"/>
                  <a:pt x="457200" y="257175"/>
                </a:cubicBezTo>
                <a:cubicBezTo>
                  <a:pt x="520333" y="257175"/>
                  <a:pt x="571500" y="308342"/>
                  <a:pt x="571500" y="371475"/>
                </a:cubicBezTo>
                <a:lnTo>
                  <a:pt x="571500" y="400050"/>
                </a:lnTo>
                <a:cubicBezTo>
                  <a:pt x="571500" y="415856"/>
                  <a:pt x="558731" y="428625"/>
                  <a:pt x="542925" y="428625"/>
                </a:cubicBezTo>
                <a:lnTo>
                  <a:pt x="465505" y="428625"/>
                </a:lnTo>
                <a:close/>
                <a:moveTo>
                  <a:pt x="421481" y="142875"/>
                </a:moveTo>
                <a:cubicBezTo>
                  <a:pt x="421481" y="107390"/>
                  <a:pt x="450290" y="78581"/>
                  <a:pt x="485775" y="78581"/>
                </a:cubicBezTo>
                <a:cubicBezTo>
                  <a:pt x="521260" y="78581"/>
                  <a:pt x="550069" y="107390"/>
                  <a:pt x="550069" y="142875"/>
                </a:cubicBezTo>
                <a:cubicBezTo>
                  <a:pt x="550069" y="178360"/>
                  <a:pt x="521260" y="207169"/>
                  <a:pt x="485775" y="207169"/>
                </a:cubicBezTo>
                <a:cubicBezTo>
                  <a:pt x="450290" y="207169"/>
                  <a:pt x="421481" y="178360"/>
                  <a:pt x="421481" y="142875"/>
                </a:cubicBezTo>
                <a:close/>
                <a:moveTo>
                  <a:pt x="142875" y="385763"/>
                </a:moveTo>
                <a:cubicBezTo>
                  <a:pt x="142875" y="306824"/>
                  <a:pt x="206812" y="242888"/>
                  <a:pt x="285750" y="242888"/>
                </a:cubicBezTo>
                <a:cubicBezTo>
                  <a:pt x="364688" y="242888"/>
                  <a:pt x="428625" y="306824"/>
                  <a:pt x="428625" y="385763"/>
                </a:cubicBezTo>
                <a:lnTo>
                  <a:pt x="428625" y="400050"/>
                </a:lnTo>
                <a:cubicBezTo>
                  <a:pt x="428625" y="415856"/>
                  <a:pt x="415856" y="428625"/>
                  <a:pt x="400050" y="428625"/>
                </a:cubicBezTo>
                <a:lnTo>
                  <a:pt x="171450" y="428625"/>
                </a:lnTo>
                <a:cubicBezTo>
                  <a:pt x="155644" y="428625"/>
                  <a:pt x="142875" y="415856"/>
                  <a:pt x="142875" y="400050"/>
                </a:cubicBezTo>
                <a:lnTo>
                  <a:pt x="142875" y="385763"/>
                </a:lnTo>
                <a:close/>
              </a:path>
            </a:pathLst>
          </a:custGeom>
          <a:solidFill>
            <a:srgbClr val="57AFFF"/>
          </a:solidFill>
          <a:ln/>
        </p:spPr>
        <p:txBody>
          <a:bodyPr/>
          <a:lstStyle/>
          <a:p>
            <a:endParaRPr lang="en-US"/>
          </a:p>
        </p:txBody>
      </p:sp>
      <p:sp>
        <p:nvSpPr>
          <p:cNvPr id="7" name="Text 4"/>
          <p:cNvSpPr/>
          <p:nvPr/>
        </p:nvSpPr>
        <p:spPr>
          <a:xfrm>
            <a:off x="1380133" y="4445000"/>
            <a:ext cx="2374900" cy="3556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Classroom of 30</a:t>
            </a:r>
            <a:endParaRPr lang="en-US" sz="1600" dirty="0"/>
          </a:p>
        </p:txBody>
      </p:sp>
      <p:sp>
        <p:nvSpPr>
          <p:cNvPr id="8" name="Text 5"/>
          <p:cNvSpPr/>
          <p:nvPr/>
        </p:nvSpPr>
        <p:spPr>
          <a:xfrm>
            <a:off x="3975100" y="4089400"/>
            <a:ext cx="965200" cy="508000"/>
          </a:xfrm>
          <a:prstGeom prst="rect">
            <a:avLst/>
          </a:prstGeom>
          <a:noFill/>
          <a:ln/>
        </p:spPr>
        <p:txBody>
          <a:bodyPr wrap="square" lIns="0" tIns="0" rIns="0" bIns="0" rtlCol="0" anchor="ctr"/>
          <a:lstStyle/>
          <a:p>
            <a:pPr marL="0" indent="0">
              <a:lnSpc>
                <a:spcPct val="90000"/>
              </a:lnSpc>
              <a:buNone/>
            </a:pPr>
            <a:r>
              <a:rPr lang="en-US" sz="3600"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4635500" y="3683000"/>
            <a:ext cx="2921000" cy="1320800"/>
          </a:xfrm>
          <a:custGeom>
            <a:avLst/>
            <a:gdLst/>
            <a:ahLst/>
            <a:cxnLst/>
            <a:rect l="l" t="t" r="r" b="b"/>
            <a:pathLst>
              <a:path w="2921000" h="1320800">
                <a:moveTo>
                  <a:pt x="101596" y="0"/>
                </a:moveTo>
                <a:lnTo>
                  <a:pt x="2819404" y="0"/>
                </a:lnTo>
                <a:cubicBezTo>
                  <a:pt x="2875514" y="0"/>
                  <a:pt x="2921000" y="45486"/>
                  <a:pt x="2921000" y="101596"/>
                </a:cubicBezTo>
                <a:lnTo>
                  <a:pt x="2921000" y="1219204"/>
                </a:lnTo>
                <a:cubicBezTo>
                  <a:pt x="2921000" y="1275314"/>
                  <a:pt x="2875514" y="1320800"/>
                  <a:pt x="2819404" y="1320800"/>
                </a:cubicBezTo>
                <a:lnTo>
                  <a:pt x="101596" y="1320800"/>
                </a:lnTo>
                <a:cubicBezTo>
                  <a:pt x="45486" y="1320800"/>
                  <a:pt x="0" y="1275314"/>
                  <a:pt x="0" y="1219204"/>
                </a:cubicBezTo>
                <a:lnTo>
                  <a:pt x="0" y="101596"/>
                </a:lnTo>
                <a:cubicBezTo>
                  <a:pt x="0" y="45486"/>
                  <a:pt x="45486" y="0"/>
                  <a:pt x="101596" y="0"/>
                </a:cubicBezTo>
                <a:close/>
              </a:path>
            </a:pathLst>
          </a:custGeom>
          <a:solidFill>
            <a:srgbClr val="34B1C9">
              <a:alpha val="30196"/>
            </a:srgbClr>
          </a:solidFill>
          <a:ln/>
        </p:spPr>
        <p:txBody>
          <a:bodyPr/>
          <a:lstStyle/>
          <a:p>
            <a:endParaRPr lang="en-US"/>
          </a:p>
        </p:txBody>
      </p:sp>
      <p:sp>
        <p:nvSpPr>
          <p:cNvPr id="10" name="Shape 7"/>
          <p:cNvSpPr/>
          <p:nvPr/>
        </p:nvSpPr>
        <p:spPr>
          <a:xfrm>
            <a:off x="5895975" y="3886200"/>
            <a:ext cx="400050" cy="457200"/>
          </a:xfrm>
          <a:custGeom>
            <a:avLst/>
            <a:gdLst/>
            <a:ahLst/>
            <a:cxnLst/>
            <a:rect l="l" t="t" r="r" b="b"/>
            <a:pathLst>
              <a:path w="400050" h="457200">
                <a:moveTo>
                  <a:pt x="150465" y="0"/>
                </a:moveTo>
                <a:cubicBezTo>
                  <a:pt x="138589" y="0"/>
                  <a:pt x="129034" y="9555"/>
                  <a:pt x="129034" y="21431"/>
                </a:cubicBezTo>
                <a:cubicBezTo>
                  <a:pt x="129034" y="33308"/>
                  <a:pt x="138589" y="42863"/>
                  <a:pt x="150465" y="42863"/>
                </a:cubicBezTo>
                <a:lnTo>
                  <a:pt x="179040" y="42863"/>
                </a:lnTo>
                <a:lnTo>
                  <a:pt x="179040" y="65455"/>
                </a:lnTo>
                <a:cubicBezTo>
                  <a:pt x="82600" y="76081"/>
                  <a:pt x="7590" y="157877"/>
                  <a:pt x="7590" y="257175"/>
                </a:cubicBezTo>
                <a:cubicBezTo>
                  <a:pt x="7590" y="363706"/>
                  <a:pt x="93940" y="450056"/>
                  <a:pt x="200471" y="450056"/>
                </a:cubicBezTo>
                <a:cubicBezTo>
                  <a:pt x="307003" y="450056"/>
                  <a:pt x="393353" y="363706"/>
                  <a:pt x="393353" y="257175"/>
                </a:cubicBezTo>
                <a:cubicBezTo>
                  <a:pt x="393353" y="221635"/>
                  <a:pt x="383709" y="188327"/>
                  <a:pt x="366921" y="159663"/>
                </a:cubicBezTo>
                <a:lnTo>
                  <a:pt x="392103" y="134481"/>
                </a:lnTo>
                <a:cubicBezTo>
                  <a:pt x="403265" y="123319"/>
                  <a:pt x="403265" y="105192"/>
                  <a:pt x="392103" y="94030"/>
                </a:cubicBezTo>
                <a:cubicBezTo>
                  <a:pt x="380940" y="82868"/>
                  <a:pt x="362813" y="82868"/>
                  <a:pt x="351651" y="94030"/>
                </a:cubicBezTo>
                <a:lnTo>
                  <a:pt x="330756" y="114925"/>
                </a:lnTo>
                <a:cubicBezTo>
                  <a:pt x="301377" y="87957"/>
                  <a:pt x="263604" y="70009"/>
                  <a:pt x="221813" y="65365"/>
                </a:cubicBezTo>
                <a:lnTo>
                  <a:pt x="221813" y="42773"/>
                </a:lnTo>
                <a:lnTo>
                  <a:pt x="250388" y="42773"/>
                </a:lnTo>
                <a:cubicBezTo>
                  <a:pt x="262265" y="42773"/>
                  <a:pt x="271820" y="33218"/>
                  <a:pt x="271820" y="21342"/>
                </a:cubicBezTo>
                <a:cubicBezTo>
                  <a:pt x="271820" y="9465"/>
                  <a:pt x="262265" y="-89"/>
                  <a:pt x="250388" y="-89"/>
                </a:cubicBezTo>
                <a:lnTo>
                  <a:pt x="150376" y="-89"/>
                </a:lnTo>
                <a:close/>
                <a:moveTo>
                  <a:pt x="221903" y="164306"/>
                </a:moveTo>
                <a:lnTo>
                  <a:pt x="221903" y="257175"/>
                </a:lnTo>
                <a:cubicBezTo>
                  <a:pt x="221903" y="269051"/>
                  <a:pt x="212348" y="278606"/>
                  <a:pt x="200471" y="278606"/>
                </a:cubicBezTo>
                <a:cubicBezTo>
                  <a:pt x="188595" y="278606"/>
                  <a:pt x="179040" y="269051"/>
                  <a:pt x="179040" y="257175"/>
                </a:cubicBezTo>
                <a:lnTo>
                  <a:pt x="179040" y="164306"/>
                </a:lnTo>
                <a:cubicBezTo>
                  <a:pt x="179040" y="152430"/>
                  <a:pt x="188595" y="142875"/>
                  <a:pt x="200471" y="142875"/>
                </a:cubicBezTo>
                <a:cubicBezTo>
                  <a:pt x="212348" y="142875"/>
                  <a:pt x="221903" y="152430"/>
                  <a:pt x="221903" y="164306"/>
                </a:cubicBezTo>
                <a:close/>
              </a:path>
            </a:pathLst>
          </a:custGeom>
          <a:solidFill>
            <a:srgbClr val="57AFFF"/>
          </a:solidFill>
          <a:ln/>
        </p:spPr>
        <p:txBody>
          <a:bodyPr/>
          <a:lstStyle/>
          <a:p>
            <a:endParaRPr lang="en-US"/>
          </a:p>
        </p:txBody>
      </p:sp>
      <p:sp>
        <p:nvSpPr>
          <p:cNvPr id="11" name="Text 8"/>
          <p:cNvSpPr/>
          <p:nvPr/>
        </p:nvSpPr>
        <p:spPr>
          <a:xfrm>
            <a:off x="5049639" y="4445000"/>
            <a:ext cx="2603500" cy="3556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Finishes in pan&gt;</a:t>
            </a:r>
            <a:endParaRPr lang="en-US" sz="1600" dirty="0"/>
          </a:p>
        </p:txBody>
      </p:sp>
      <p:sp>
        <p:nvSpPr>
          <p:cNvPr id="12" name="Text 9"/>
          <p:cNvSpPr/>
          <p:nvPr/>
        </p:nvSpPr>
        <p:spPr>
          <a:xfrm>
            <a:off x="7759700" y="4089400"/>
            <a:ext cx="965200" cy="508000"/>
          </a:xfrm>
          <a:prstGeom prst="rect">
            <a:avLst/>
          </a:prstGeom>
          <a:noFill/>
          <a:ln/>
        </p:spPr>
        <p:txBody>
          <a:bodyPr wrap="square" lIns="0" tIns="0" rIns="0" bIns="0" rtlCol="0" anchor="ctr"/>
          <a:lstStyle/>
          <a:p>
            <a:pPr marL="0" indent="0">
              <a:lnSpc>
                <a:spcPct val="90000"/>
              </a:lnSpc>
              <a:buNone/>
            </a:pPr>
            <a:r>
              <a:rPr lang="en-US" sz="3600"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13" name="Shape 10"/>
          <p:cNvSpPr/>
          <p:nvPr/>
        </p:nvSpPr>
        <p:spPr>
          <a:xfrm>
            <a:off x="8420100" y="3683000"/>
            <a:ext cx="2921000" cy="1320800"/>
          </a:xfrm>
          <a:custGeom>
            <a:avLst/>
            <a:gdLst/>
            <a:ahLst/>
            <a:cxnLst/>
            <a:rect l="l" t="t" r="r" b="b"/>
            <a:pathLst>
              <a:path w="2921000" h="1320800">
                <a:moveTo>
                  <a:pt x="101596" y="0"/>
                </a:moveTo>
                <a:lnTo>
                  <a:pt x="2819404" y="0"/>
                </a:lnTo>
                <a:cubicBezTo>
                  <a:pt x="2875514" y="0"/>
                  <a:pt x="2921000" y="45486"/>
                  <a:pt x="2921000" y="101596"/>
                </a:cubicBezTo>
                <a:lnTo>
                  <a:pt x="2921000" y="1219204"/>
                </a:lnTo>
                <a:cubicBezTo>
                  <a:pt x="2921000" y="1275314"/>
                  <a:pt x="2875514" y="1320800"/>
                  <a:pt x="2819404" y="1320800"/>
                </a:cubicBezTo>
                <a:lnTo>
                  <a:pt x="101596" y="1320800"/>
                </a:lnTo>
                <a:cubicBezTo>
                  <a:pt x="45486" y="1320800"/>
                  <a:pt x="0" y="1275314"/>
                  <a:pt x="0" y="1219204"/>
                </a:cubicBezTo>
                <a:lnTo>
                  <a:pt x="0" y="101596"/>
                </a:lnTo>
                <a:cubicBezTo>
                  <a:pt x="0" y="45486"/>
                  <a:pt x="45486" y="0"/>
                  <a:pt x="101596" y="0"/>
                </a:cubicBezTo>
                <a:close/>
              </a:path>
            </a:pathLst>
          </a:custGeom>
          <a:solidFill>
            <a:srgbClr val="57AFFF">
              <a:alpha val="30196"/>
            </a:srgbClr>
          </a:solidFill>
          <a:ln/>
        </p:spPr>
        <p:txBody>
          <a:bodyPr/>
          <a:lstStyle/>
          <a:p>
            <a:endParaRPr lang="en-US"/>
          </a:p>
        </p:txBody>
      </p:sp>
      <p:sp>
        <p:nvSpPr>
          <p:cNvPr id="14" name="Shape 11"/>
          <p:cNvSpPr/>
          <p:nvPr/>
        </p:nvSpPr>
        <p:spPr>
          <a:xfrm>
            <a:off x="9652000" y="3886200"/>
            <a:ext cx="457200" cy="457200"/>
          </a:xfrm>
          <a:custGeom>
            <a:avLst/>
            <a:gdLst/>
            <a:ahLst/>
            <a:cxnLst/>
            <a:rect l="l" t="t" r="r" b="b"/>
            <a:pathLst>
              <a:path w="457200" h="457200">
                <a:moveTo>
                  <a:pt x="57150" y="57150"/>
                </a:moveTo>
                <a:cubicBezTo>
                  <a:pt x="57150" y="41344"/>
                  <a:pt x="44381" y="28575"/>
                  <a:pt x="28575" y="28575"/>
                </a:cubicBezTo>
                <a:cubicBezTo>
                  <a:pt x="12769" y="28575"/>
                  <a:pt x="0" y="41344"/>
                  <a:pt x="0" y="57150"/>
                </a:cubicBezTo>
                <a:lnTo>
                  <a:pt x="0" y="357188"/>
                </a:lnTo>
                <a:cubicBezTo>
                  <a:pt x="0" y="396657"/>
                  <a:pt x="31968" y="428625"/>
                  <a:pt x="71438" y="428625"/>
                </a:cubicBezTo>
                <a:lnTo>
                  <a:pt x="428625" y="428625"/>
                </a:lnTo>
                <a:cubicBezTo>
                  <a:pt x="444431" y="428625"/>
                  <a:pt x="457200" y="415856"/>
                  <a:pt x="457200" y="400050"/>
                </a:cubicBezTo>
                <a:cubicBezTo>
                  <a:pt x="457200" y="384244"/>
                  <a:pt x="444431" y="371475"/>
                  <a:pt x="428625" y="371475"/>
                </a:cubicBezTo>
                <a:lnTo>
                  <a:pt x="71438" y="371475"/>
                </a:lnTo>
                <a:cubicBezTo>
                  <a:pt x="63579" y="371475"/>
                  <a:pt x="57150" y="365046"/>
                  <a:pt x="57150" y="357188"/>
                </a:cubicBezTo>
                <a:lnTo>
                  <a:pt x="57150" y="57150"/>
                </a:lnTo>
                <a:close/>
                <a:moveTo>
                  <a:pt x="420231" y="134481"/>
                </a:moveTo>
                <a:cubicBezTo>
                  <a:pt x="431393" y="123319"/>
                  <a:pt x="431393" y="105192"/>
                  <a:pt x="420231" y="94030"/>
                </a:cubicBezTo>
                <a:cubicBezTo>
                  <a:pt x="409069" y="82867"/>
                  <a:pt x="390942" y="82867"/>
                  <a:pt x="379780" y="94030"/>
                </a:cubicBezTo>
                <a:lnTo>
                  <a:pt x="285750" y="188149"/>
                </a:lnTo>
                <a:lnTo>
                  <a:pt x="234494" y="136981"/>
                </a:lnTo>
                <a:cubicBezTo>
                  <a:pt x="223331" y="125819"/>
                  <a:pt x="205204" y="125819"/>
                  <a:pt x="194042" y="136981"/>
                </a:cubicBezTo>
                <a:lnTo>
                  <a:pt x="108317" y="222706"/>
                </a:lnTo>
                <a:cubicBezTo>
                  <a:pt x="97155" y="233869"/>
                  <a:pt x="97155" y="251996"/>
                  <a:pt x="108317" y="263158"/>
                </a:cubicBezTo>
                <a:cubicBezTo>
                  <a:pt x="119479" y="274320"/>
                  <a:pt x="137606" y="274320"/>
                  <a:pt x="148769" y="263158"/>
                </a:cubicBezTo>
                <a:lnTo>
                  <a:pt x="214313" y="197614"/>
                </a:lnTo>
                <a:lnTo>
                  <a:pt x="265569" y="248870"/>
                </a:lnTo>
                <a:cubicBezTo>
                  <a:pt x="276731" y="260033"/>
                  <a:pt x="294858" y="260033"/>
                  <a:pt x="306020" y="248870"/>
                </a:cubicBezTo>
                <a:lnTo>
                  <a:pt x="420320" y="134570"/>
                </a:lnTo>
                <a:close/>
              </a:path>
            </a:pathLst>
          </a:custGeom>
          <a:solidFill>
            <a:srgbClr val="57AFFF"/>
          </a:solidFill>
          <a:ln/>
        </p:spPr>
        <p:txBody>
          <a:bodyPr/>
          <a:lstStyle/>
          <a:p>
            <a:endParaRPr lang="en-US"/>
          </a:p>
        </p:txBody>
      </p:sp>
      <p:sp>
        <p:nvSpPr>
          <p:cNvPr id="15" name="Text 12"/>
          <p:cNvSpPr/>
          <p:nvPr/>
        </p:nvSpPr>
        <p:spPr>
          <a:xfrm>
            <a:off x="9027517" y="4445000"/>
            <a:ext cx="2209800" cy="3556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Data is Useless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184400"/>
            <a:ext cx="60452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Millions at Risk</a:t>
            </a:r>
            <a:endParaRPr lang="en-US" sz="1600" dirty="0"/>
          </a:p>
        </p:txBody>
      </p:sp>
      <p:sp>
        <p:nvSpPr>
          <p:cNvPr id="4" name="Text 1"/>
          <p:cNvSpPr/>
          <p:nvPr/>
        </p:nvSpPr>
        <p:spPr>
          <a:xfrm>
            <a:off x="254000" y="2895600"/>
            <a:ext cx="5537200" cy="17780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The simplicity of the attack means one shared script can propagate through schools overnight. Every fill-in-the-blank question on every assignment is vulnerable, undermining academic integrity on a national scale.</a:t>
            </a:r>
            <a:endParaRPr lang="en-US" sz="1600" dirty="0"/>
          </a:p>
        </p:txBody>
      </p:sp>
      <p:sp>
        <p:nvSpPr>
          <p:cNvPr id="5" name="Shape 2"/>
          <p:cNvSpPr/>
          <p:nvPr/>
        </p:nvSpPr>
        <p:spPr>
          <a:xfrm>
            <a:off x="7391400" y="1803400"/>
            <a:ext cx="3149600" cy="3149600"/>
          </a:xfrm>
          <a:custGeom>
            <a:avLst/>
            <a:gdLst/>
            <a:ahLst/>
            <a:cxnLst/>
            <a:rect l="l" t="t" r="r" b="b"/>
            <a:pathLst>
              <a:path w="3149600" h="3149600">
                <a:moveTo>
                  <a:pt x="1574800" y="0"/>
                </a:moveTo>
                <a:lnTo>
                  <a:pt x="1574800" y="0"/>
                </a:lnTo>
                <a:cubicBezTo>
                  <a:pt x="2443956" y="0"/>
                  <a:pt x="3149600" y="705644"/>
                  <a:pt x="3149600" y="1574800"/>
                </a:cubicBezTo>
                <a:lnTo>
                  <a:pt x="3149600" y="1574800"/>
                </a:lnTo>
                <a:cubicBezTo>
                  <a:pt x="3149600" y="2443956"/>
                  <a:pt x="2443956" y="3149600"/>
                  <a:pt x="1574800" y="3149600"/>
                </a:cubicBezTo>
                <a:lnTo>
                  <a:pt x="1574800" y="3149600"/>
                </a:lnTo>
                <a:cubicBezTo>
                  <a:pt x="705644" y="3149600"/>
                  <a:pt x="0" y="2443956"/>
                  <a:pt x="0" y="1574800"/>
                </a:cubicBezTo>
                <a:lnTo>
                  <a:pt x="0" y="1574800"/>
                </a:lnTo>
                <a:cubicBezTo>
                  <a:pt x="0" y="705644"/>
                  <a:pt x="705644" y="0"/>
                  <a:pt x="1574800" y="0"/>
                </a:cubicBezTo>
                <a:close/>
              </a:path>
            </a:pathLst>
          </a:custGeom>
          <a:solidFill>
            <a:srgbClr val="000000">
              <a:alpha val="0"/>
            </a:srgbClr>
          </a:solidFill>
          <a:ln w="50800">
            <a:solidFill>
              <a:srgbClr val="3A76B8"/>
            </a:solidFill>
            <a:prstDash val="solid"/>
          </a:ln>
        </p:spPr>
        <p:txBody>
          <a:bodyPr/>
          <a:lstStyle/>
          <a:p>
            <a:endParaRPr lang="en-US"/>
          </a:p>
        </p:txBody>
      </p:sp>
      <p:sp>
        <p:nvSpPr>
          <p:cNvPr id="6" name="Shape 3"/>
          <p:cNvSpPr/>
          <p:nvPr/>
        </p:nvSpPr>
        <p:spPr>
          <a:xfrm>
            <a:off x="7594600" y="2006600"/>
            <a:ext cx="2743200" cy="2743200"/>
          </a:xfrm>
          <a:custGeom>
            <a:avLst/>
            <a:gdLst/>
            <a:ahLst/>
            <a:cxnLst/>
            <a:rect l="l" t="t" r="r" b="b"/>
            <a:pathLst>
              <a:path w="2743200" h="2743200">
                <a:moveTo>
                  <a:pt x="1371600" y="0"/>
                </a:moveTo>
                <a:lnTo>
                  <a:pt x="1371600" y="0"/>
                </a:lnTo>
                <a:cubicBezTo>
                  <a:pt x="2128607" y="0"/>
                  <a:pt x="2743200" y="614593"/>
                  <a:pt x="2743200" y="1371600"/>
                </a:cubicBezTo>
                <a:lnTo>
                  <a:pt x="2743200" y="1371600"/>
                </a:lnTo>
                <a:cubicBezTo>
                  <a:pt x="2743200" y="2128607"/>
                  <a:pt x="2128607" y="2743200"/>
                  <a:pt x="1371600" y="2743200"/>
                </a:cubicBezTo>
                <a:lnTo>
                  <a:pt x="1371600" y="2743200"/>
                </a:lnTo>
                <a:cubicBezTo>
                  <a:pt x="614593" y="2743200"/>
                  <a:pt x="0" y="2128607"/>
                  <a:pt x="0" y="1371600"/>
                </a:cubicBezTo>
                <a:lnTo>
                  <a:pt x="0" y="1371600"/>
                </a:lnTo>
                <a:cubicBezTo>
                  <a:pt x="0" y="614593"/>
                  <a:pt x="614593" y="0"/>
                  <a:pt x="1371600" y="0"/>
                </a:cubicBezTo>
                <a:close/>
              </a:path>
            </a:pathLst>
          </a:custGeom>
          <a:solidFill>
            <a:srgbClr val="000000">
              <a:alpha val="0"/>
            </a:srgbClr>
          </a:solidFill>
          <a:ln w="50800">
            <a:solidFill>
              <a:srgbClr val="34B1C9"/>
            </a:solidFill>
            <a:prstDash val="solid"/>
          </a:ln>
        </p:spPr>
        <p:txBody>
          <a:bodyPr/>
          <a:lstStyle/>
          <a:p>
            <a:endParaRPr lang="en-US"/>
          </a:p>
        </p:txBody>
      </p:sp>
      <p:sp>
        <p:nvSpPr>
          <p:cNvPr id="7" name="Shape 4"/>
          <p:cNvSpPr/>
          <p:nvPr/>
        </p:nvSpPr>
        <p:spPr>
          <a:xfrm>
            <a:off x="7797800" y="2209800"/>
            <a:ext cx="2336800" cy="2336800"/>
          </a:xfrm>
          <a:custGeom>
            <a:avLst/>
            <a:gdLst/>
            <a:ahLst/>
            <a:cxnLst/>
            <a:rect l="l" t="t" r="r" b="b"/>
            <a:pathLst>
              <a:path w="2336800" h="2336800">
                <a:moveTo>
                  <a:pt x="1168400" y="0"/>
                </a:moveTo>
                <a:lnTo>
                  <a:pt x="1168400" y="0"/>
                </a:lnTo>
                <a:cubicBezTo>
                  <a:pt x="1813258" y="0"/>
                  <a:pt x="2336800" y="523542"/>
                  <a:pt x="2336800" y="1168400"/>
                </a:cubicBezTo>
                <a:lnTo>
                  <a:pt x="2336800" y="1168400"/>
                </a:lnTo>
                <a:cubicBezTo>
                  <a:pt x="2336800" y="1813258"/>
                  <a:pt x="1813258" y="2336800"/>
                  <a:pt x="1168400" y="2336800"/>
                </a:cubicBezTo>
                <a:lnTo>
                  <a:pt x="1168400" y="2336800"/>
                </a:lnTo>
                <a:cubicBezTo>
                  <a:pt x="523542" y="2336800"/>
                  <a:pt x="0" y="1813258"/>
                  <a:pt x="0" y="1168400"/>
                </a:cubicBezTo>
                <a:lnTo>
                  <a:pt x="0" y="1168400"/>
                </a:lnTo>
                <a:cubicBezTo>
                  <a:pt x="0" y="523542"/>
                  <a:pt x="523542" y="0"/>
                  <a:pt x="1168400" y="0"/>
                </a:cubicBezTo>
                <a:close/>
              </a:path>
            </a:pathLst>
          </a:custGeom>
          <a:solidFill>
            <a:srgbClr val="000000">
              <a:alpha val="0"/>
            </a:srgbClr>
          </a:solidFill>
          <a:ln w="50800">
            <a:solidFill>
              <a:srgbClr val="57AFFF"/>
            </a:solidFill>
            <a:prstDash val="solid"/>
          </a:ln>
        </p:spPr>
        <p:txBody>
          <a:bodyPr/>
          <a:lstStyle/>
          <a:p>
            <a:endParaRPr lang="en-US"/>
          </a:p>
        </p:txBody>
      </p:sp>
      <p:sp>
        <p:nvSpPr>
          <p:cNvPr id="8" name="Shape 5"/>
          <p:cNvSpPr/>
          <p:nvPr/>
        </p:nvSpPr>
        <p:spPr>
          <a:xfrm>
            <a:off x="8407400" y="2819400"/>
            <a:ext cx="1219200" cy="1219200"/>
          </a:xfrm>
          <a:custGeom>
            <a:avLst/>
            <a:gdLst/>
            <a:ahLst/>
            <a:cxnLst/>
            <a:rect l="l" t="t" r="r" b="b"/>
            <a:pathLst>
              <a:path w="1219200" h="1219200">
                <a:moveTo>
                  <a:pt x="132636" y="475536"/>
                </a:moveTo>
                <a:lnTo>
                  <a:pt x="206216" y="549116"/>
                </a:lnTo>
                <a:cubicBezTo>
                  <a:pt x="220504" y="563404"/>
                  <a:pt x="239792" y="571500"/>
                  <a:pt x="260033" y="571500"/>
                </a:cubicBezTo>
                <a:lnTo>
                  <a:pt x="311229" y="571500"/>
                </a:lnTo>
                <a:cubicBezTo>
                  <a:pt x="331470" y="571500"/>
                  <a:pt x="350758" y="579596"/>
                  <a:pt x="365046" y="593884"/>
                </a:cubicBezTo>
                <a:lnTo>
                  <a:pt x="434816" y="663654"/>
                </a:lnTo>
                <a:cubicBezTo>
                  <a:pt x="449104" y="677942"/>
                  <a:pt x="457200" y="697230"/>
                  <a:pt x="457200" y="717471"/>
                </a:cubicBezTo>
                <a:lnTo>
                  <a:pt x="457200" y="806768"/>
                </a:lnTo>
                <a:cubicBezTo>
                  <a:pt x="457200" y="827008"/>
                  <a:pt x="465296" y="846296"/>
                  <a:pt x="479584" y="860584"/>
                </a:cubicBezTo>
                <a:lnTo>
                  <a:pt x="511254" y="892254"/>
                </a:lnTo>
                <a:cubicBezTo>
                  <a:pt x="525542" y="906542"/>
                  <a:pt x="533638" y="925830"/>
                  <a:pt x="533638" y="946071"/>
                </a:cubicBezTo>
                <a:lnTo>
                  <a:pt x="533638" y="990600"/>
                </a:lnTo>
                <a:cubicBezTo>
                  <a:pt x="533638" y="1032748"/>
                  <a:pt x="567690" y="1066800"/>
                  <a:pt x="609838" y="1066800"/>
                </a:cubicBezTo>
                <a:cubicBezTo>
                  <a:pt x="651986" y="1066800"/>
                  <a:pt x="686038" y="1032748"/>
                  <a:pt x="686038" y="990600"/>
                </a:cubicBezTo>
                <a:lnTo>
                  <a:pt x="686038" y="984171"/>
                </a:lnTo>
                <a:cubicBezTo>
                  <a:pt x="686038" y="963930"/>
                  <a:pt x="694134" y="944642"/>
                  <a:pt x="708422" y="930354"/>
                </a:cubicBezTo>
                <a:lnTo>
                  <a:pt x="816293" y="822484"/>
                </a:lnTo>
                <a:cubicBezTo>
                  <a:pt x="830580" y="808196"/>
                  <a:pt x="838676" y="788908"/>
                  <a:pt x="838676" y="768668"/>
                </a:cubicBezTo>
                <a:lnTo>
                  <a:pt x="838676" y="686038"/>
                </a:lnTo>
                <a:cubicBezTo>
                  <a:pt x="838676" y="643890"/>
                  <a:pt x="804624" y="609838"/>
                  <a:pt x="762476" y="609838"/>
                </a:cubicBezTo>
                <a:lnTo>
                  <a:pt x="565547" y="609838"/>
                </a:lnTo>
                <a:cubicBezTo>
                  <a:pt x="545306" y="609838"/>
                  <a:pt x="526018" y="601742"/>
                  <a:pt x="511731" y="587454"/>
                </a:cubicBezTo>
                <a:lnTo>
                  <a:pt x="473631" y="549354"/>
                </a:lnTo>
                <a:cubicBezTo>
                  <a:pt x="463629" y="539353"/>
                  <a:pt x="457914" y="525542"/>
                  <a:pt x="457914" y="511254"/>
                </a:cubicBezTo>
                <a:cubicBezTo>
                  <a:pt x="457914" y="481489"/>
                  <a:pt x="481965" y="457438"/>
                  <a:pt x="511731" y="457438"/>
                </a:cubicBezTo>
                <a:lnTo>
                  <a:pt x="594360" y="457438"/>
                </a:lnTo>
                <a:cubicBezTo>
                  <a:pt x="624126" y="457438"/>
                  <a:pt x="648176" y="433388"/>
                  <a:pt x="648176" y="403622"/>
                </a:cubicBezTo>
                <a:cubicBezTo>
                  <a:pt x="648176" y="389334"/>
                  <a:pt x="642461" y="375523"/>
                  <a:pt x="632460" y="365522"/>
                </a:cubicBezTo>
                <a:lnTo>
                  <a:pt x="585549" y="318611"/>
                </a:lnTo>
                <a:cubicBezTo>
                  <a:pt x="576263" y="309563"/>
                  <a:pt x="571500" y="297894"/>
                  <a:pt x="571500" y="285750"/>
                </a:cubicBezTo>
                <a:cubicBezTo>
                  <a:pt x="571500" y="273606"/>
                  <a:pt x="576263" y="261937"/>
                  <a:pt x="585073" y="253127"/>
                </a:cubicBezTo>
                <a:lnTo>
                  <a:pt x="626269" y="211931"/>
                </a:lnTo>
                <a:cubicBezTo>
                  <a:pt x="640080" y="198120"/>
                  <a:pt x="647938" y="179308"/>
                  <a:pt x="647938" y="159782"/>
                </a:cubicBezTo>
                <a:cubicBezTo>
                  <a:pt x="647938" y="142637"/>
                  <a:pt x="642223" y="127159"/>
                  <a:pt x="632698" y="114776"/>
                </a:cubicBezTo>
                <a:cubicBezTo>
                  <a:pt x="625078" y="114538"/>
                  <a:pt x="617458" y="114300"/>
                  <a:pt x="609838" y="114300"/>
                </a:cubicBezTo>
                <a:cubicBezTo>
                  <a:pt x="382667" y="114300"/>
                  <a:pt x="191453" y="267176"/>
                  <a:pt x="132874" y="475536"/>
                </a:cubicBezTo>
                <a:close/>
                <a:moveTo>
                  <a:pt x="1104900" y="609600"/>
                </a:moveTo>
                <a:cubicBezTo>
                  <a:pt x="1104900" y="527209"/>
                  <a:pt x="1084898" y="449580"/>
                  <a:pt x="1049179" y="381476"/>
                </a:cubicBezTo>
                <a:cubicBezTo>
                  <a:pt x="1033939" y="383619"/>
                  <a:pt x="1018937" y="390763"/>
                  <a:pt x="1006554" y="403146"/>
                </a:cubicBezTo>
                <a:lnTo>
                  <a:pt x="974646" y="435054"/>
                </a:lnTo>
                <a:cubicBezTo>
                  <a:pt x="960358" y="449342"/>
                  <a:pt x="952262" y="468630"/>
                  <a:pt x="952262" y="488871"/>
                </a:cubicBezTo>
                <a:lnTo>
                  <a:pt x="952262" y="571500"/>
                </a:lnTo>
                <a:cubicBezTo>
                  <a:pt x="952262" y="613648"/>
                  <a:pt x="986314" y="647700"/>
                  <a:pt x="1028462" y="647700"/>
                </a:cubicBezTo>
                <a:lnTo>
                  <a:pt x="1085850" y="647700"/>
                </a:lnTo>
                <a:cubicBezTo>
                  <a:pt x="1091803" y="647700"/>
                  <a:pt x="1097756" y="646986"/>
                  <a:pt x="1103233" y="645795"/>
                </a:cubicBezTo>
                <a:cubicBezTo>
                  <a:pt x="1104186" y="633889"/>
                  <a:pt x="1104424" y="621744"/>
                  <a:pt x="1104424" y="609600"/>
                </a:cubicBezTo>
                <a:close/>
                <a:moveTo>
                  <a:pt x="0" y="609600"/>
                </a:moveTo>
                <a:cubicBezTo>
                  <a:pt x="0" y="273153"/>
                  <a:pt x="273153" y="0"/>
                  <a:pt x="609600" y="0"/>
                </a:cubicBezTo>
                <a:cubicBezTo>
                  <a:pt x="946047" y="0"/>
                  <a:pt x="1219200" y="273153"/>
                  <a:pt x="1219200" y="609600"/>
                </a:cubicBezTo>
                <a:cubicBezTo>
                  <a:pt x="1219200" y="946047"/>
                  <a:pt x="946047" y="1219200"/>
                  <a:pt x="609600" y="1219200"/>
                </a:cubicBezTo>
                <a:cubicBezTo>
                  <a:pt x="273153" y="1219200"/>
                  <a:pt x="0" y="946047"/>
                  <a:pt x="0" y="609600"/>
                </a:cubicBezTo>
                <a:close/>
              </a:path>
            </a:pathLst>
          </a:custGeom>
          <a:solidFill>
            <a:srgbClr val="FFFFFF"/>
          </a:solidFill>
          <a:ln/>
        </p:spPr>
        <p:txBody>
          <a:bodyPr/>
          <a:lstStyle/>
          <a:p>
            <a:endParaRPr 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1176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Detection Blind Spot</a:t>
            </a:r>
            <a:endParaRPr lang="en-US" sz="1600" dirty="0"/>
          </a:p>
        </p:txBody>
      </p:sp>
      <p:sp>
        <p:nvSpPr>
          <p:cNvPr id="4" name="Text 1"/>
          <p:cNvSpPr/>
          <p:nvPr/>
        </p:nvSpPr>
        <p:spPr>
          <a:xfrm>
            <a:off x="254000" y="1828800"/>
            <a:ext cx="9753600" cy="1066800"/>
          </a:xfrm>
          <a:prstGeom prst="rect">
            <a:avLst/>
          </a:prstGeom>
          <a:noFill/>
          <a:ln/>
        </p:spPr>
        <p:txBody>
          <a:bodyPr wrap="square" lIns="0" tIns="0" rIns="0" bIns="0" rtlCol="0" anchor="ctr"/>
          <a:lstStyle/>
          <a:p>
            <a:pPr marL="0" indent="0" algn="ctr">
              <a:lnSpc>
                <a:spcPct val="130000"/>
              </a:lnSpc>
              <a:buNone/>
            </a:pPr>
            <a:r>
              <a:rPr lang="en-US" sz="1800" dirty="0">
                <a:solidFill>
                  <a:srgbClr val="EAEAEA"/>
                </a:solidFill>
                <a:latin typeface="MiSans" pitchFamily="34" charset="0"/>
                <a:ea typeface="MiSans" pitchFamily="34" charset="-122"/>
                <a:cs typeface="MiSans" pitchFamily="34" charset="-120"/>
              </a:rPr>
              <a:t>Current telemetry only captures final submissions, not the speed or sequence of attempts. Without server-side answer storage, there is no baseline to compare against, so even blatant automation evades notice.</a:t>
            </a:r>
            <a:endParaRPr lang="en-US" sz="1600" dirty="0"/>
          </a:p>
        </p:txBody>
      </p:sp>
      <p:pic>
        <p:nvPicPr>
          <p:cNvPr id="5" name="Image 1" descr="https://kimi-web-img.moonshot.cn/img/xpic.x-mol.com/aec4d0888ba3f486d23ef9ce5d65e954dd587f84.jpg"/>
          <p:cNvPicPr>
            <a:picLocks noChangeAspect="1"/>
          </p:cNvPicPr>
          <p:nvPr/>
        </p:nvPicPr>
        <p:blipFill>
          <a:blip r:embed="rId4"/>
          <a:srcRect t="39544" b="39544"/>
          <a:stretch/>
        </p:blipFill>
        <p:spPr>
          <a:xfrm>
            <a:off x="254000" y="3302000"/>
            <a:ext cx="11684000" cy="2438400"/>
          </a:xfrm>
          <a:prstGeom prst="roundRect">
            <a:avLst>
              <a:gd name="adj" fmla="val 4167"/>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1041400"/>
          </a:xfrm>
          <a:prstGeom prst="rect">
            <a:avLst/>
          </a:prstGeom>
          <a:noFill/>
          <a:ln/>
        </p:spPr>
        <p:txBody>
          <a:bodyPr wrap="square" lIns="0" tIns="0" rIns="0" bIns="0" rtlCol="0" anchor="t">
            <a:spAutoFit/>
          </a:bodyPr>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Responsible Next Steps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marL="0" indent="0" algn="l">
              <a:lnSpc>
                <a:spcPct val="110000"/>
              </a:lnSpc>
              <a:buNone/>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05</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2g.jpg"/>
          <p:cNvPicPr>
            <a:picLocks noChangeAspect="1"/>
          </p:cNvPicPr>
          <p:nvPr/>
        </p:nvPicPr>
        <p:blipFill>
          <a:blip r:embed="rId3"/>
          <a:srcRect/>
          <a:stretch/>
        </p:blipFill>
        <p:spPr>
          <a:xfrm>
            <a:off x="-16042" y="-5184"/>
            <a:ext cx="12203363" cy="6871023"/>
          </a:xfrm>
          <a:prstGeom prst="rect">
            <a:avLst/>
          </a:prstGeom>
        </p:spPr>
      </p:pic>
      <p:sp>
        <p:nvSpPr>
          <p:cNvPr id="3" name="Shape 0"/>
          <p:cNvSpPr/>
          <p:nvPr/>
        </p:nvSpPr>
        <p:spPr>
          <a:xfrm>
            <a:off x="949027"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1037028"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1125028" y="6072610"/>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213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301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flipH="1">
            <a:off x="11601221" y="672670"/>
            <a:ext cx="77797" cy="72000"/>
          </a:xfrm>
          <a:prstGeom prst="ellipse">
            <a:avLst/>
          </a:prstGeom>
          <a:solidFill>
            <a:srgbClr val="FFFFFF"/>
          </a:solidFill>
          <a:ln/>
        </p:spPr>
        <p:txBody>
          <a:bodyPr/>
          <a:lstStyle/>
          <a:p>
            <a:endParaRPr lang="en-US"/>
          </a:p>
        </p:txBody>
      </p:sp>
      <p:sp>
        <p:nvSpPr>
          <p:cNvPr id="9" name="Text 6"/>
          <p:cNvSpPr/>
          <p:nvPr/>
        </p:nvSpPr>
        <p:spPr>
          <a:xfrm>
            <a:off x="11601221" y="672670"/>
            <a:ext cx="77797" cy="7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flipH="1">
            <a:off x="11473046" y="672670"/>
            <a:ext cx="77797" cy="72000"/>
          </a:xfrm>
          <a:prstGeom prst="ellipse">
            <a:avLst/>
          </a:prstGeom>
          <a:solidFill>
            <a:srgbClr val="FFFFFF">
              <a:alpha val="56471"/>
            </a:srgbClr>
          </a:solidFill>
          <a:ln/>
        </p:spPr>
        <p:txBody>
          <a:bodyPr/>
          <a:lstStyle/>
          <a:p>
            <a:endParaRPr lang="en-US"/>
          </a:p>
        </p:txBody>
      </p:sp>
      <p:sp>
        <p:nvSpPr>
          <p:cNvPr id="11" name="Text 8"/>
          <p:cNvSpPr/>
          <p:nvPr/>
        </p:nvSpPr>
        <p:spPr>
          <a:xfrm>
            <a:off x="11473046" y="672670"/>
            <a:ext cx="77797" cy="7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flipH="1">
            <a:off x="11342032" y="672670"/>
            <a:ext cx="77797" cy="72000"/>
          </a:xfrm>
          <a:prstGeom prst="ellipse">
            <a:avLst/>
          </a:prstGeom>
          <a:solidFill>
            <a:srgbClr val="FFFFFF"/>
          </a:solidFill>
          <a:ln/>
        </p:spPr>
        <p:txBody>
          <a:bodyPr/>
          <a:lstStyle/>
          <a:p>
            <a:endParaRPr lang="en-US"/>
          </a:p>
        </p:txBody>
      </p:sp>
      <p:sp>
        <p:nvSpPr>
          <p:cNvPr id="13" name="Text 10"/>
          <p:cNvSpPr/>
          <p:nvPr/>
        </p:nvSpPr>
        <p:spPr>
          <a:xfrm>
            <a:off x="11342032" y="672670"/>
            <a:ext cx="77797" cy="720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flipH="1">
            <a:off x="11211018" y="672670"/>
            <a:ext cx="77797" cy="72000"/>
          </a:xfrm>
          <a:prstGeom prst="ellipse">
            <a:avLst/>
          </a:prstGeom>
          <a:solidFill>
            <a:srgbClr val="FFFFFF">
              <a:alpha val="56471"/>
            </a:srgbClr>
          </a:solidFill>
          <a:ln/>
        </p:spPr>
        <p:txBody>
          <a:bodyPr/>
          <a:lstStyle/>
          <a:p>
            <a:endParaRPr lang="en-US"/>
          </a:p>
        </p:txBody>
      </p:sp>
      <p:sp>
        <p:nvSpPr>
          <p:cNvPr id="15" name="Text 12"/>
          <p:cNvSpPr/>
          <p:nvPr/>
        </p:nvSpPr>
        <p:spPr>
          <a:xfrm>
            <a:off x="11211018" y="672670"/>
            <a:ext cx="77797" cy="7200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6" name="Image 1" descr="https://kimi-img.moonshot.cn/pub/slides/slides_tmpl/image/25-08-27-20:02:05-d2nf7f98bjvh7rlj05u0.png"/>
          <p:cNvPicPr>
            <a:picLocks noChangeAspect="1"/>
          </p:cNvPicPr>
          <p:nvPr/>
        </p:nvPicPr>
        <p:blipFill>
          <a:blip r:embed="rId4"/>
          <a:stretch>
            <a:fillRect/>
          </a:stretch>
        </p:blipFill>
        <p:spPr>
          <a:xfrm>
            <a:off x="5396371" y="1406668"/>
            <a:ext cx="723900" cy="1181100"/>
          </a:xfrm>
          <a:prstGeom prst="rect">
            <a:avLst/>
          </a:prstGeom>
        </p:spPr>
      </p:pic>
      <p:pic>
        <p:nvPicPr>
          <p:cNvPr id="17" name="Image 2" descr="https://kimi-img.moonshot.cn/pub/slides/slides_tmpl/image/25-08-27-20:02:05-d2nf7f98bjvh7rlj05u0.png"/>
          <p:cNvPicPr>
            <a:picLocks noChangeAspect="1"/>
          </p:cNvPicPr>
          <p:nvPr/>
        </p:nvPicPr>
        <p:blipFill>
          <a:blip r:embed="rId4"/>
          <a:stretch>
            <a:fillRect/>
          </a:stretch>
        </p:blipFill>
        <p:spPr>
          <a:xfrm>
            <a:off x="5396371" y="2281312"/>
            <a:ext cx="723900" cy="1181100"/>
          </a:xfrm>
          <a:prstGeom prst="rect">
            <a:avLst/>
          </a:prstGeom>
        </p:spPr>
      </p:pic>
      <p:pic>
        <p:nvPicPr>
          <p:cNvPr id="18" name="Image 3" descr="https://kimi-img.moonshot.cn/pub/slides/slides_tmpl/image/25-08-27-20:02:05-d2nf7f98bjvh7rlj05u0.png"/>
          <p:cNvPicPr>
            <a:picLocks noChangeAspect="1"/>
          </p:cNvPicPr>
          <p:nvPr/>
        </p:nvPicPr>
        <p:blipFill>
          <a:blip r:embed="rId4"/>
          <a:stretch>
            <a:fillRect/>
          </a:stretch>
        </p:blipFill>
        <p:spPr>
          <a:xfrm>
            <a:off x="5396371" y="3169208"/>
            <a:ext cx="723900" cy="1181100"/>
          </a:xfrm>
          <a:prstGeom prst="rect">
            <a:avLst/>
          </a:prstGeom>
        </p:spPr>
      </p:pic>
      <p:pic>
        <p:nvPicPr>
          <p:cNvPr id="19" name="Image 4" descr="https://kimi-img.moonshot.cn/pub/slides/slides_tmpl/image/25-08-27-20:02:05-d2nf7f98bjvh7rlj05u0.png"/>
          <p:cNvPicPr>
            <a:picLocks noChangeAspect="1"/>
          </p:cNvPicPr>
          <p:nvPr/>
        </p:nvPicPr>
        <p:blipFill>
          <a:blip r:embed="rId4"/>
          <a:stretch>
            <a:fillRect/>
          </a:stretch>
        </p:blipFill>
        <p:spPr>
          <a:xfrm>
            <a:off x="5396371" y="4043852"/>
            <a:ext cx="723900" cy="1181100"/>
          </a:xfrm>
          <a:prstGeom prst="rect">
            <a:avLst/>
          </a:prstGeom>
        </p:spPr>
      </p:pic>
      <p:pic>
        <p:nvPicPr>
          <p:cNvPr id="20" name="Image 5" descr="https://kimi-img.moonshot.cn/pub/slides/slides_tmpl/image/25-08-27-20:02:05-d2nf7f98bjvh7rlj05u0.png"/>
          <p:cNvPicPr>
            <a:picLocks noChangeAspect="1"/>
          </p:cNvPicPr>
          <p:nvPr/>
        </p:nvPicPr>
        <p:blipFill>
          <a:blip r:embed="rId4"/>
          <a:stretch>
            <a:fillRect/>
          </a:stretch>
        </p:blipFill>
        <p:spPr>
          <a:xfrm>
            <a:off x="5396371" y="4926141"/>
            <a:ext cx="723900" cy="1181100"/>
          </a:xfrm>
          <a:prstGeom prst="rect">
            <a:avLst/>
          </a:prstGeom>
        </p:spPr>
      </p:pic>
      <p:sp>
        <p:nvSpPr>
          <p:cNvPr id="21" name="Text 13"/>
          <p:cNvSpPr/>
          <p:nvPr/>
        </p:nvSpPr>
        <p:spPr>
          <a:xfrm>
            <a:off x="827405" y="568325"/>
            <a:ext cx="3472180" cy="795020"/>
          </a:xfrm>
          <a:prstGeom prst="rect">
            <a:avLst/>
          </a:prstGeom>
          <a:noFill/>
          <a:ln/>
        </p:spPr>
        <p:txBody>
          <a:bodyPr wrap="square" lIns="0" tIns="0" rIns="0" bIns="0" rtlCol="0" anchor="t"/>
          <a:lstStyle/>
          <a:p>
            <a:pPr marL="0" indent="0" algn="l">
              <a:lnSpc>
                <a:spcPct val="100000"/>
              </a:lnSpc>
              <a:buNone/>
            </a:pPr>
            <a:r>
              <a:rPr lang="en-US" sz="5400" kern="0" spc="300" dirty="0">
                <a:solidFill>
                  <a:srgbClr val="FFFFFF"/>
                </a:solidFill>
                <a:latin typeface="MiSans" pitchFamily="34" charset="0"/>
                <a:ea typeface="MiSans" pitchFamily="34" charset="-122"/>
                <a:cs typeface="MiSans" pitchFamily="34" charset="-120"/>
              </a:rPr>
              <a:t>Contents</a:t>
            </a:r>
            <a:endParaRPr lang="en-US" sz="1600" dirty="0"/>
          </a:p>
        </p:txBody>
      </p:sp>
      <p:pic>
        <p:nvPicPr>
          <p:cNvPr id="22" name="Image 6" descr="https://kimi-img.moonshot.cn/pub/slides/slides_tmpl/image/25-08-27-20:02:05-d2nf7f98bjvh7rlj05tg.png"/>
          <p:cNvPicPr>
            <a:picLocks noChangeAspect="1"/>
          </p:cNvPicPr>
          <p:nvPr/>
        </p:nvPicPr>
        <p:blipFill>
          <a:blip r:embed="rId5"/>
          <a:stretch>
            <a:fillRect/>
          </a:stretch>
        </p:blipFill>
        <p:spPr>
          <a:xfrm>
            <a:off x="949304" y="1456073"/>
            <a:ext cx="355600" cy="304800"/>
          </a:xfrm>
          <a:prstGeom prst="rect">
            <a:avLst/>
          </a:prstGeom>
        </p:spPr>
      </p:pic>
      <p:sp>
        <p:nvSpPr>
          <p:cNvPr id="23" name="Text 14"/>
          <p:cNvSpPr/>
          <p:nvPr/>
        </p:nvSpPr>
        <p:spPr>
          <a:xfrm>
            <a:off x="4790075" y="1709633"/>
            <a:ext cx="904934" cy="731550"/>
          </a:xfrm>
          <a:prstGeom prst="rect">
            <a:avLst/>
          </a:prstGeom>
          <a:noFill/>
          <a:ln/>
        </p:spPr>
        <p:txBody>
          <a:bodyPr wrap="square" lIns="91440" tIns="45720" rIns="91440" bIns="45720" rtlCol="0" anchor="t"/>
          <a:lstStyle/>
          <a:p>
            <a:pPr marL="0" indent="0" algn="just">
              <a:lnSpc>
                <a:spcPct val="90000"/>
              </a:lnSpc>
              <a:buNone/>
            </a:pPr>
            <a:r>
              <a:rPr lang="en-US" sz="3600" b="1" kern="0" spc="310" dirty="0">
                <a:solidFill>
                  <a:srgbClr val="FFFFFF"/>
                </a:solidFill>
                <a:latin typeface="MiSans" pitchFamily="34" charset="0"/>
                <a:ea typeface="MiSans" pitchFamily="34" charset="-122"/>
                <a:cs typeface="MiSans" pitchFamily="34" charset="-120"/>
              </a:rPr>
              <a:t>01</a:t>
            </a:r>
            <a:endParaRPr lang="en-US" sz="1600" dirty="0"/>
          </a:p>
        </p:txBody>
      </p:sp>
      <p:sp>
        <p:nvSpPr>
          <p:cNvPr id="24" name="Text 15"/>
          <p:cNvSpPr/>
          <p:nvPr/>
        </p:nvSpPr>
        <p:spPr>
          <a:xfrm>
            <a:off x="6031149" y="1779473"/>
            <a:ext cx="4225547" cy="625327"/>
          </a:xfrm>
          <a:prstGeom prst="rect">
            <a:avLst/>
          </a:prstGeom>
          <a:noFill/>
          <a:ln/>
        </p:spPr>
        <p:txBody>
          <a:bodyPr wrap="square" lIns="91440" tIns="45720" rIns="91440" bIns="45720" rtlCol="0" anchor="t"/>
          <a:lstStyle/>
          <a:p>
            <a:pPr marL="0" indent="0" algn="l">
              <a:lnSpc>
                <a:spcPct val="100000"/>
              </a:lnSpc>
              <a:buNone/>
            </a:pPr>
            <a:r>
              <a:rPr lang="en-US" sz="2000" kern="0" spc="60" dirty="0">
                <a:solidFill>
                  <a:srgbClr val="FFFFFF"/>
                </a:solidFill>
                <a:latin typeface="MiSans" pitchFamily="34" charset="0"/>
                <a:ea typeface="MiSans" pitchFamily="34" charset="-122"/>
                <a:cs typeface="MiSans" pitchFamily="34" charset="-120"/>
              </a:rPr>
              <a:t>How I Found It</a:t>
            </a:r>
            <a:endParaRPr lang="en-US" sz="1600" dirty="0"/>
          </a:p>
        </p:txBody>
      </p:sp>
      <p:sp>
        <p:nvSpPr>
          <p:cNvPr id="25" name="Text 16"/>
          <p:cNvSpPr/>
          <p:nvPr/>
        </p:nvSpPr>
        <p:spPr>
          <a:xfrm>
            <a:off x="4790075" y="2571025"/>
            <a:ext cx="957943" cy="731550"/>
          </a:xfrm>
          <a:prstGeom prst="rect">
            <a:avLst/>
          </a:prstGeom>
          <a:noFill/>
          <a:ln/>
        </p:spPr>
        <p:txBody>
          <a:bodyPr wrap="square" lIns="91440" tIns="45720" rIns="91440" bIns="45720" rtlCol="0" anchor="t"/>
          <a:lstStyle/>
          <a:p>
            <a:pPr marL="0" indent="0" algn="l">
              <a:lnSpc>
                <a:spcPct val="90000"/>
              </a:lnSpc>
              <a:buNone/>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sp>
        <p:nvSpPr>
          <p:cNvPr id="26" name="Text 17"/>
          <p:cNvSpPr/>
          <p:nvPr/>
        </p:nvSpPr>
        <p:spPr>
          <a:xfrm>
            <a:off x="6031149" y="2640865"/>
            <a:ext cx="4225547" cy="625327"/>
          </a:xfrm>
          <a:prstGeom prst="rect">
            <a:avLst/>
          </a:prstGeom>
          <a:noFill/>
          <a:ln/>
        </p:spPr>
        <p:txBody>
          <a:bodyPr wrap="square" lIns="91440" tIns="45720" rIns="91440" bIns="45720" rtlCol="0" anchor="t"/>
          <a:lstStyle/>
          <a:p>
            <a:pPr marL="0" indent="0" algn="l">
              <a:lnSpc>
                <a:spcPct val="100000"/>
              </a:lnSpc>
              <a:buNone/>
            </a:pPr>
            <a:r>
              <a:rPr lang="en-US" sz="2000" kern="0" spc="60" dirty="0">
                <a:solidFill>
                  <a:srgbClr val="FFFFFF"/>
                </a:solidFill>
                <a:latin typeface="MiSans" pitchFamily="34" charset="0"/>
                <a:ea typeface="MiSans" pitchFamily="34" charset="-122"/>
                <a:cs typeface="MiSans" pitchFamily="34" charset="-120"/>
              </a:rPr>
              <a:t>Live Exploit Demo</a:t>
            </a:r>
            <a:endParaRPr lang="en-US" sz="1600" dirty="0"/>
          </a:p>
        </p:txBody>
      </p:sp>
      <p:sp>
        <p:nvSpPr>
          <p:cNvPr id="27" name="Text 18"/>
          <p:cNvSpPr/>
          <p:nvPr/>
        </p:nvSpPr>
        <p:spPr>
          <a:xfrm>
            <a:off x="4790075" y="3472173"/>
            <a:ext cx="957943" cy="731550"/>
          </a:xfrm>
          <a:prstGeom prst="rect">
            <a:avLst/>
          </a:prstGeom>
          <a:noFill/>
          <a:ln/>
        </p:spPr>
        <p:txBody>
          <a:bodyPr wrap="square" lIns="91440" tIns="45720" rIns="91440" bIns="45720" rtlCol="0" anchor="t"/>
          <a:lstStyle/>
          <a:p>
            <a:pPr marL="0" indent="0" algn="l">
              <a:lnSpc>
                <a:spcPct val="90000"/>
              </a:lnSpc>
              <a:buNone/>
            </a:pPr>
            <a:r>
              <a:rPr lang="en-US" sz="3600" b="1" dirty="0">
                <a:solidFill>
                  <a:srgbClr val="FFFFFF"/>
                </a:solidFill>
                <a:latin typeface="MiSans" pitchFamily="34" charset="0"/>
                <a:ea typeface="MiSans" pitchFamily="34" charset="-122"/>
                <a:cs typeface="MiSans" pitchFamily="34" charset="-120"/>
              </a:rPr>
              <a:t>03</a:t>
            </a:r>
            <a:endParaRPr lang="en-US" sz="1600" dirty="0"/>
          </a:p>
        </p:txBody>
      </p:sp>
      <p:sp>
        <p:nvSpPr>
          <p:cNvPr id="28" name="Text 19"/>
          <p:cNvSpPr/>
          <p:nvPr/>
        </p:nvSpPr>
        <p:spPr>
          <a:xfrm>
            <a:off x="6031149" y="3542013"/>
            <a:ext cx="4225547" cy="625327"/>
          </a:xfrm>
          <a:prstGeom prst="rect">
            <a:avLst/>
          </a:prstGeom>
          <a:noFill/>
          <a:ln/>
        </p:spPr>
        <p:txBody>
          <a:bodyPr wrap="square" lIns="91440" tIns="45720" rIns="91440" bIns="45720" rtlCol="0" anchor="t"/>
          <a:lstStyle/>
          <a:p>
            <a:pPr marL="0" indent="0" algn="l">
              <a:lnSpc>
                <a:spcPct val="100000"/>
              </a:lnSpc>
              <a:buNone/>
            </a:pPr>
            <a:r>
              <a:rPr lang="en-US" sz="2000" kern="0" spc="60" dirty="0">
                <a:solidFill>
                  <a:srgbClr val="FFFFFF"/>
                </a:solidFill>
                <a:latin typeface="MiSans" pitchFamily="34" charset="0"/>
                <a:ea typeface="MiSans" pitchFamily="34" charset="-122"/>
                <a:cs typeface="MiSans" pitchFamily="34" charset="-120"/>
              </a:rPr>
              <a:t>Why It Happened</a:t>
            </a:r>
            <a:endParaRPr lang="en-US" sz="1600" dirty="0"/>
          </a:p>
        </p:txBody>
      </p:sp>
      <p:sp>
        <p:nvSpPr>
          <p:cNvPr id="29" name="Text 20"/>
          <p:cNvSpPr/>
          <p:nvPr/>
        </p:nvSpPr>
        <p:spPr>
          <a:xfrm>
            <a:off x="4790075" y="4320312"/>
            <a:ext cx="957943" cy="731550"/>
          </a:xfrm>
          <a:prstGeom prst="rect">
            <a:avLst/>
          </a:prstGeom>
          <a:noFill/>
          <a:ln/>
        </p:spPr>
        <p:txBody>
          <a:bodyPr wrap="square" lIns="91440" tIns="45720" rIns="91440" bIns="45720" rtlCol="0" anchor="t"/>
          <a:lstStyle/>
          <a:p>
            <a:pPr marL="0" indent="0" algn="l">
              <a:lnSpc>
                <a:spcPct val="90000"/>
              </a:lnSpc>
              <a:buNone/>
            </a:pPr>
            <a:r>
              <a:rPr lang="en-US" sz="3600" b="1" dirty="0">
                <a:solidFill>
                  <a:srgbClr val="FFFFFF"/>
                </a:solidFill>
                <a:latin typeface="MiSans" pitchFamily="34" charset="0"/>
                <a:ea typeface="MiSans" pitchFamily="34" charset="-122"/>
                <a:cs typeface="MiSans" pitchFamily="34" charset="-120"/>
              </a:rPr>
              <a:t>04</a:t>
            </a:r>
            <a:endParaRPr lang="en-US" sz="1600" dirty="0"/>
          </a:p>
        </p:txBody>
      </p:sp>
      <p:sp>
        <p:nvSpPr>
          <p:cNvPr id="30" name="Text 21"/>
          <p:cNvSpPr/>
          <p:nvPr/>
        </p:nvSpPr>
        <p:spPr>
          <a:xfrm>
            <a:off x="6031149" y="4390152"/>
            <a:ext cx="4225547" cy="625327"/>
          </a:xfrm>
          <a:prstGeom prst="rect">
            <a:avLst/>
          </a:prstGeom>
          <a:noFill/>
          <a:ln/>
        </p:spPr>
        <p:txBody>
          <a:bodyPr wrap="square" lIns="91440" tIns="45720" rIns="91440" bIns="45720" rtlCol="0" anchor="t"/>
          <a:lstStyle/>
          <a:p>
            <a:pPr marL="0" indent="0" algn="l">
              <a:lnSpc>
                <a:spcPct val="100000"/>
              </a:lnSpc>
              <a:buNone/>
            </a:pPr>
            <a:r>
              <a:rPr lang="en-US" sz="2000" kern="0" spc="60" dirty="0">
                <a:solidFill>
                  <a:srgbClr val="FFFFFF"/>
                </a:solidFill>
                <a:latin typeface="MiSans" pitchFamily="34" charset="0"/>
                <a:ea typeface="MiSans" pitchFamily="34" charset="-122"/>
                <a:cs typeface="MiSans" pitchFamily="34" charset="-120"/>
              </a:rPr>
              <a:t>The Secure Fix</a:t>
            </a:r>
            <a:endParaRPr lang="en-US" sz="1600" dirty="0"/>
          </a:p>
        </p:txBody>
      </p:sp>
      <p:sp>
        <p:nvSpPr>
          <p:cNvPr id="31" name="Text 22"/>
          <p:cNvSpPr/>
          <p:nvPr/>
        </p:nvSpPr>
        <p:spPr>
          <a:xfrm>
            <a:off x="4790075" y="5202601"/>
            <a:ext cx="957943" cy="731550"/>
          </a:xfrm>
          <a:prstGeom prst="rect">
            <a:avLst/>
          </a:prstGeom>
          <a:noFill/>
          <a:ln/>
        </p:spPr>
        <p:txBody>
          <a:bodyPr wrap="square" lIns="91440" tIns="45720" rIns="91440" bIns="45720" rtlCol="0" anchor="t"/>
          <a:lstStyle/>
          <a:p>
            <a:pPr marL="0" indent="0" algn="l">
              <a:lnSpc>
                <a:spcPct val="90000"/>
              </a:lnSpc>
              <a:buNone/>
            </a:pPr>
            <a:r>
              <a:rPr lang="en-US" sz="3600" b="1" dirty="0">
                <a:solidFill>
                  <a:srgbClr val="FFFFFF"/>
                </a:solidFill>
                <a:latin typeface="MiSans" pitchFamily="34" charset="0"/>
                <a:ea typeface="MiSans" pitchFamily="34" charset="-122"/>
                <a:cs typeface="MiSans" pitchFamily="34" charset="-120"/>
              </a:rPr>
              <a:t>05</a:t>
            </a:r>
            <a:endParaRPr lang="en-US" sz="1600" dirty="0"/>
          </a:p>
        </p:txBody>
      </p:sp>
      <p:sp>
        <p:nvSpPr>
          <p:cNvPr id="32" name="Text 23"/>
          <p:cNvSpPr/>
          <p:nvPr/>
        </p:nvSpPr>
        <p:spPr>
          <a:xfrm>
            <a:off x="6031149" y="5272441"/>
            <a:ext cx="4225547" cy="625327"/>
          </a:xfrm>
          <a:prstGeom prst="rect">
            <a:avLst/>
          </a:prstGeom>
          <a:noFill/>
          <a:ln/>
        </p:spPr>
        <p:txBody>
          <a:bodyPr wrap="square" lIns="91440" tIns="45720" rIns="91440" bIns="45720" rtlCol="0" anchor="t"/>
          <a:lstStyle/>
          <a:p>
            <a:pPr marL="0" indent="0" algn="l">
              <a:lnSpc>
                <a:spcPct val="100000"/>
              </a:lnSpc>
              <a:buNone/>
            </a:pPr>
            <a:r>
              <a:rPr lang="en-US" sz="2000" kern="0" spc="60" dirty="0">
                <a:solidFill>
                  <a:srgbClr val="FFFFFF"/>
                </a:solidFill>
                <a:latin typeface="MiSans" pitchFamily="34" charset="0"/>
                <a:ea typeface="MiSans" pitchFamily="34" charset="-122"/>
                <a:cs typeface="MiSans" pitchFamily="34" charset="-120"/>
              </a:rPr>
              <a:t>Responsible Next Steps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7018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The Secure Fix: Move Validation Server-Side</a:t>
            </a:r>
            <a:endParaRPr lang="en-US" sz="1600" dirty="0"/>
          </a:p>
        </p:txBody>
      </p:sp>
      <p:sp>
        <p:nvSpPr>
          <p:cNvPr id="4" name="Shape 1"/>
          <p:cNvSpPr/>
          <p:nvPr/>
        </p:nvSpPr>
        <p:spPr>
          <a:xfrm>
            <a:off x="541734" y="2514600"/>
            <a:ext cx="4673600" cy="1981200"/>
          </a:xfrm>
          <a:custGeom>
            <a:avLst/>
            <a:gdLst/>
            <a:ahLst/>
            <a:cxnLst/>
            <a:rect l="l" t="t" r="r" b="b"/>
            <a:pathLst>
              <a:path w="4673600" h="1981200">
                <a:moveTo>
                  <a:pt x="101596" y="0"/>
                </a:moveTo>
                <a:lnTo>
                  <a:pt x="4572004" y="0"/>
                </a:lnTo>
                <a:cubicBezTo>
                  <a:pt x="4628114" y="0"/>
                  <a:pt x="4673600" y="45486"/>
                  <a:pt x="4673600" y="101596"/>
                </a:cubicBezTo>
                <a:lnTo>
                  <a:pt x="4673600" y="1879604"/>
                </a:lnTo>
                <a:cubicBezTo>
                  <a:pt x="4673600" y="1935714"/>
                  <a:pt x="4628114" y="1981200"/>
                  <a:pt x="4572004" y="1981200"/>
                </a:cubicBezTo>
                <a:lnTo>
                  <a:pt x="101596" y="1981200"/>
                </a:lnTo>
                <a:cubicBezTo>
                  <a:pt x="45486" y="1981200"/>
                  <a:pt x="0" y="1935714"/>
                  <a:pt x="0" y="1879604"/>
                </a:cubicBezTo>
                <a:lnTo>
                  <a:pt x="0" y="101596"/>
                </a:lnTo>
                <a:cubicBezTo>
                  <a:pt x="0" y="45486"/>
                  <a:pt x="45486" y="0"/>
                  <a:pt x="101596" y="0"/>
                </a:cubicBezTo>
                <a:close/>
              </a:path>
            </a:pathLst>
          </a:custGeom>
          <a:solidFill>
            <a:srgbClr val="3A76B8">
              <a:alpha val="30196"/>
            </a:srgbClr>
          </a:solidFill>
          <a:ln/>
        </p:spPr>
        <p:txBody>
          <a:bodyPr/>
          <a:lstStyle/>
          <a:p>
            <a:endParaRPr lang="en-US"/>
          </a:p>
        </p:txBody>
      </p:sp>
      <p:sp>
        <p:nvSpPr>
          <p:cNvPr id="5" name="Text 2"/>
          <p:cNvSpPr/>
          <p:nvPr/>
        </p:nvSpPr>
        <p:spPr>
          <a:xfrm>
            <a:off x="490934" y="2717800"/>
            <a:ext cx="4775200" cy="406400"/>
          </a:xfrm>
          <a:prstGeom prst="rect">
            <a:avLst/>
          </a:prstGeom>
          <a:noFill/>
          <a:ln/>
        </p:spPr>
        <p:txBody>
          <a:bodyPr wrap="square" lIns="0" tIns="0" rIns="0" bIns="0" rtlCol="0" anchor="ctr"/>
          <a:lstStyle/>
          <a:p>
            <a:pPr marL="0" indent="0" algn="ctr">
              <a:lnSpc>
                <a:spcPct val="110000"/>
              </a:lnSpc>
              <a:buNone/>
            </a:pPr>
            <a:r>
              <a:rPr lang="en-US" sz="2400" dirty="0">
                <a:solidFill>
                  <a:srgbClr val="EAEAEA"/>
                </a:solidFill>
                <a:latin typeface="Noto Sans SC" pitchFamily="34" charset="0"/>
                <a:ea typeface="Noto Sans SC" pitchFamily="34" charset="-122"/>
                <a:cs typeface="Noto Sans SC" pitchFamily="34" charset="-120"/>
              </a:rPr>
              <a:t>Current (Vulnerable)</a:t>
            </a:r>
            <a:endParaRPr lang="en-US" sz="1600" dirty="0"/>
          </a:p>
        </p:txBody>
      </p:sp>
      <p:sp>
        <p:nvSpPr>
          <p:cNvPr id="6" name="Text 3"/>
          <p:cNvSpPr/>
          <p:nvPr/>
        </p:nvSpPr>
        <p:spPr>
          <a:xfrm>
            <a:off x="490934" y="3225800"/>
            <a:ext cx="47752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Client sends student answer + correct answers</a:t>
            </a:r>
            <a:endParaRPr lang="en-US" sz="1600" dirty="0"/>
          </a:p>
        </p:txBody>
      </p:sp>
      <p:sp>
        <p:nvSpPr>
          <p:cNvPr id="7" name="Shape 4"/>
          <p:cNvSpPr/>
          <p:nvPr/>
        </p:nvSpPr>
        <p:spPr>
          <a:xfrm>
            <a:off x="744934" y="3683000"/>
            <a:ext cx="4267200" cy="609600"/>
          </a:xfrm>
          <a:custGeom>
            <a:avLst/>
            <a:gdLst/>
            <a:ahLst/>
            <a:cxnLst/>
            <a:rect l="l" t="t" r="r" b="b"/>
            <a:pathLst>
              <a:path w="4267200" h="609600">
                <a:moveTo>
                  <a:pt x="50798" y="0"/>
                </a:moveTo>
                <a:lnTo>
                  <a:pt x="4216402" y="0"/>
                </a:lnTo>
                <a:cubicBezTo>
                  <a:pt x="4244457" y="0"/>
                  <a:pt x="4267200" y="22743"/>
                  <a:pt x="4267200" y="50798"/>
                </a:cubicBezTo>
                <a:lnTo>
                  <a:pt x="4267200" y="558802"/>
                </a:lnTo>
                <a:cubicBezTo>
                  <a:pt x="4267200" y="586857"/>
                  <a:pt x="4244457" y="609600"/>
                  <a:pt x="4216402" y="609600"/>
                </a:cubicBezTo>
                <a:lnTo>
                  <a:pt x="50798" y="609600"/>
                </a:lnTo>
                <a:cubicBezTo>
                  <a:pt x="22743" y="609600"/>
                  <a:pt x="0" y="586857"/>
                  <a:pt x="0" y="558802"/>
                </a:cubicBezTo>
                <a:lnTo>
                  <a:pt x="0" y="50798"/>
                </a:lnTo>
                <a:cubicBezTo>
                  <a:pt x="0" y="22743"/>
                  <a:pt x="22743" y="0"/>
                  <a:pt x="50798" y="0"/>
                </a:cubicBezTo>
                <a:close/>
              </a:path>
            </a:pathLst>
          </a:custGeom>
          <a:solidFill>
            <a:srgbClr val="000000">
              <a:alpha val="30196"/>
            </a:srgbClr>
          </a:solidFill>
          <a:ln/>
        </p:spPr>
        <p:txBody>
          <a:bodyPr/>
          <a:lstStyle/>
          <a:p>
            <a:endParaRPr lang="en-US"/>
          </a:p>
        </p:txBody>
      </p:sp>
      <p:sp>
        <p:nvSpPr>
          <p:cNvPr id="8" name="Text 5"/>
          <p:cNvSpPr/>
          <p:nvPr/>
        </p:nvSpPr>
        <p:spPr>
          <a:xfrm>
            <a:off x="846534" y="3784600"/>
            <a:ext cx="4572000" cy="203200"/>
          </a:xfrm>
          <a:prstGeom prst="rect">
            <a:avLst/>
          </a:prstGeom>
          <a:noFill/>
          <a:ln/>
        </p:spPr>
        <p:txBody>
          <a:bodyPr wrap="square" lIns="0" tIns="0" rIns="0" bIns="0" rtlCol="0" anchor="ctr"/>
          <a:lstStyle/>
          <a:p>
            <a:pPr marL="0" indent="0" algn="l">
              <a:lnSpc>
                <a:spcPct val="110000"/>
              </a:lnSpc>
              <a:buNone/>
            </a:pPr>
            <a:r>
              <a:rPr lang="en-US" sz="1200" dirty="0">
                <a:solidFill>
                  <a:srgbClr val="EAEAEA"/>
                </a:solidFill>
                <a:latin typeface="MiSans" pitchFamily="34" charset="0"/>
                <a:ea typeface="MiSans" pitchFamily="34" charset="-122"/>
                <a:cs typeface="MiSans" pitchFamily="34" charset="-120"/>
              </a:rPr>
              <a:t>{ answer: "test",</a:t>
            </a:r>
            <a:endParaRPr lang="en-US" sz="1600" dirty="0"/>
          </a:p>
        </p:txBody>
      </p:sp>
      <p:sp>
        <p:nvSpPr>
          <p:cNvPr id="9" name="Text 6"/>
          <p:cNvSpPr/>
          <p:nvPr/>
        </p:nvSpPr>
        <p:spPr>
          <a:xfrm>
            <a:off x="846534" y="3987800"/>
            <a:ext cx="4064000" cy="203200"/>
          </a:xfrm>
          <a:prstGeom prst="rect">
            <a:avLst/>
          </a:prstGeom>
          <a:noFill/>
          <a:ln/>
        </p:spPr>
        <p:txBody>
          <a:bodyPr wrap="square" lIns="0" tIns="0" rIns="0" bIns="0" rtlCol="0" anchor="ctr"/>
          <a:lstStyle/>
          <a:p>
            <a:pPr marL="0" indent="0" algn="l">
              <a:lnSpc>
                <a:spcPct val="110000"/>
              </a:lnSpc>
              <a:buNone/>
            </a:pPr>
            <a:r>
              <a:rPr lang="en-US" sz="1200" dirty="0">
                <a:solidFill>
                  <a:srgbClr val="000000"/>
                </a:solidFill>
                <a:highlight>
                  <a:srgbClr val="57AFFF">
                    <a:alpha val="100000"/>
                  </a:srgbClr>
                </a:highlight>
                <a:latin typeface="MiSans" pitchFamily="34" charset="0"/>
                <a:ea typeface="MiSans" pitchFamily="34" charset="-122"/>
                <a:cs typeface="MiSans" pitchFamily="34" charset="-120"/>
              </a:rPr>
              <a:t> correctAnswers: ["Plant 2"] </a:t>
            </a:r>
            <a:r>
              <a:rPr lang="en-US" sz="1200" dirty="0">
                <a:solidFill>
                  <a:srgbClr val="EAEAEA"/>
                </a:solidFill>
                <a:latin typeface="MiSans" pitchFamily="34" charset="0"/>
                <a:ea typeface="MiSans" pitchFamily="34" charset="-122"/>
                <a:cs typeface="MiSans" pitchFamily="34" charset="-120"/>
              </a:rPr>
              <a:t> }</a:t>
            </a:r>
            <a:endParaRPr lang="en-US" sz="1600" dirty="0"/>
          </a:p>
        </p:txBody>
      </p:sp>
      <p:sp>
        <p:nvSpPr>
          <p:cNvPr id="10" name="Text 7"/>
          <p:cNvSpPr/>
          <p:nvPr/>
        </p:nvSpPr>
        <p:spPr>
          <a:xfrm>
            <a:off x="5791002" y="3200400"/>
            <a:ext cx="1117600" cy="609600"/>
          </a:xfrm>
          <a:prstGeom prst="rect">
            <a:avLst/>
          </a:prstGeom>
          <a:noFill/>
          <a:ln/>
        </p:spPr>
        <p:txBody>
          <a:bodyPr wrap="square" lIns="0" tIns="0" rIns="0" bIns="0" rtlCol="0" anchor="ctr"/>
          <a:lstStyle/>
          <a:p>
            <a:pPr marL="0" indent="0">
              <a:lnSpc>
                <a:spcPct val="80000"/>
              </a:lnSpc>
              <a:buNone/>
            </a:pPr>
            <a:r>
              <a:rPr lang="en-US" sz="4800"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11" name="Shape 8"/>
          <p:cNvSpPr/>
          <p:nvPr/>
        </p:nvSpPr>
        <p:spPr>
          <a:xfrm>
            <a:off x="6976269" y="2616200"/>
            <a:ext cx="4673600" cy="1778000"/>
          </a:xfrm>
          <a:custGeom>
            <a:avLst/>
            <a:gdLst/>
            <a:ahLst/>
            <a:cxnLst/>
            <a:rect l="l" t="t" r="r" b="b"/>
            <a:pathLst>
              <a:path w="4673600" h="1778000">
                <a:moveTo>
                  <a:pt x="101595" y="0"/>
                </a:moveTo>
                <a:lnTo>
                  <a:pt x="4572005" y="0"/>
                </a:lnTo>
                <a:cubicBezTo>
                  <a:pt x="4628114" y="0"/>
                  <a:pt x="4673600" y="45486"/>
                  <a:pt x="4673600" y="101595"/>
                </a:cubicBezTo>
                <a:lnTo>
                  <a:pt x="4673600" y="1676405"/>
                </a:lnTo>
                <a:cubicBezTo>
                  <a:pt x="4673600" y="1732514"/>
                  <a:pt x="4628114" y="1778000"/>
                  <a:pt x="4572005" y="1778000"/>
                </a:cubicBezTo>
                <a:lnTo>
                  <a:pt x="101595" y="1778000"/>
                </a:lnTo>
                <a:cubicBezTo>
                  <a:pt x="45486" y="1778000"/>
                  <a:pt x="0" y="1732514"/>
                  <a:pt x="0" y="1676405"/>
                </a:cubicBezTo>
                <a:lnTo>
                  <a:pt x="0" y="101595"/>
                </a:lnTo>
                <a:cubicBezTo>
                  <a:pt x="0" y="45523"/>
                  <a:pt x="45523" y="0"/>
                  <a:pt x="101595" y="0"/>
                </a:cubicBezTo>
                <a:close/>
              </a:path>
            </a:pathLst>
          </a:custGeom>
          <a:solidFill>
            <a:srgbClr val="34B1C9">
              <a:alpha val="30196"/>
            </a:srgbClr>
          </a:solidFill>
          <a:ln/>
        </p:spPr>
        <p:txBody>
          <a:bodyPr/>
          <a:lstStyle/>
          <a:p>
            <a:endParaRPr lang="en-US"/>
          </a:p>
        </p:txBody>
      </p:sp>
      <p:sp>
        <p:nvSpPr>
          <p:cNvPr id="12" name="Text 9"/>
          <p:cNvSpPr/>
          <p:nvPr/>
        </p:nvSpPr>
        <p:spPr>
          <a:xfrm>
            <a:off x="6925469" y="2819400"/>
            <a:ext cx="4775200" cy="406400"/>
          </a:xfrm>
          <a:prstGeom prst="rect">
            <a:avLst/>
          </a:prstGeom>
          <a:noFill/>
          <a:ln/>
        </p:spPr>
        <p:txBody>
          <a:bodyPr wrap="square" lIns="0" tIns="0" rIns="0" bIns="0" rtlCol="0" anchor="ctr"/>
          <a:lstStyle/>
          <a:p>
            <a:pPr marL="0" indent="0" algn="ctr">
              <a:lnSpc>
                <a:spcPct val="110000"/>
              </a:lnSpc>
              <a:buNone/>
            </a:pPr>
            <a:r>
              <a:rPr lang="en-US" sz="2400" dirty="0">
                <a:solidFill>
                  <a:srgbClr val="EAEAEA"/>
                </a:solidFill>
                <a:latin typeface="Noto Sans SC" pitchFamily="34" charset="0"/>
                <a:ea typeface="Noto Sans SC" pitchFamily="34" charset="-122"/>
                <a:cs typeface="Noto Sans SC" pitchFamily="34" charset="-120"/>
              </a:rPr>
              <a:t>Proposed (Secure)</a:t>
            </a:r>
            <a:endParaRPr lang="en-US" sz="1600" dirty="0"/>
          </a:p>
        </p:txBody>
      </p:sp>
      <p:sp>
        <p:nvSpPr>
          <p:cNvPr id="13" name="Text 10"/>
          <p:cNvSpPr/>
          <p:nvPr/>
        </p:nvSpPr>
        <p:spPr>
          <a:xfrm>
            <a:off x="6925469" y="3327400"/>
            <a:ext cx="47752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Client sends only student answer</a:t>
            </a:r>
            <a:endParaRPr lang="en-US" sz="1600" dirty="0"/>
          </a:p>
        </p:txBody>
      </p:sp>
      <p:sp>
        <p:nvSpPr>
          <p:cNvPr id="14" name="Shape 11"/>
          <p:cNvSpPr/>
          <p:nvPr/>
        </p:nvSpPr>
        <p:spPr>
          <a:xfrm>
            <a:off x="7179469" y="3784600"/>
            <a:ext cx="4267200" cy="406400"/>
          </a:xfrm>
          <a:custGeom>
            <a:avLst/>
            <a:gdLst/>
            <a:ahLst/>
            <a:cxnLst/>
            <a:rect l="l" t="t" r="r" b="b"/>
            <a:pathLst>
              <a:path w="4267200" h="406400">
                <a:moveTo>
                  <a:pt x="50800" y="0"/>
                </a:moveTo>
                <a:lnTo>
                  <a:pt x="4216400" y="0"/>
                </a:lnTo>
                <a:cubicBezTo>
                  <a:pt x="4244437" y="0"/>
                  <a:pt x="4267200" y="22763"/>
                  <a:pt x="4267200" y="50800"/>
                </a:cubicBezTo>
                <a:lnTo>
                  <a:pt x="4267200" y="355600"/>
                </a:lnTo>
                <a:cubicBezTo>
                  <a:pt x="4267200" y="383637"/>
                  <a:pt x="4244437" y="406400"/>
                  <a:pt x="4216400" y="406400"/>
                </a:cubicBezTo>
                <a:lnTo>
                  <a:pt x="50800" y="406400"/>
                </a:lnTo>
                <a:cubicBezTo>
                  <a:pt x="22763" y="406400"/>
                  <a:pt x="0" y="383637"/>
                  <a:pt x="0" y="355600"/>
                </a:cubicBezTo>
                <a:lnTo>
                  <a:pt x="0" y="50800"/>
                </a:lnTo>
                <a:cubicBezTo>
                  <a:pt x="0" y="22763"/>
                  <a:pt x="22763" y="0"/>
                  <a:pt x="50800" y="0"/>
                </a:cubicBezTo>
                <a:close/>
              </a:path>
            </a:pathLst>
          </a:custGeom>
          <a:solidFill>
            <a:srgbClr val="000000">
              <a:alpha val="30196"/>
            </a:srgbClr>
          </a:solidFill>
          <a:ln/>
        </p:spPr>
        <p:txBody>
          <a:bodyPr/>
          <a:lstStyle/>
          <a:p>
            <a:endParaRPr lang="en-US"/>
          </a:p>
        </p:txBody>
      </p:sp>
      <p:sp>
        <p:nvSpPr>
          <p:cNvPr id="15" name="Text 12"/>
          <p:cNvSpPr/>
          <p:nvPr/>
        </p:nvSpPr>
        <p:spPr>
          <a:xfrm>
            <a:off x="7281069" y="3886200"/>
            <a:ext cx="4572000" cy="203200"/>
          </a:xfrm>
          <a:prstGeom prst="rect">
            <a:avLst/>
          </a:prstGeom>
          <a:noFill/>
          <a:ln/>
        </p:spPr>
        <p:txBody>
          <a:bodyPr wrap="square" lIns="0" tIns="0" rIns="0" bIns="0" rtlCol="0" anchor="ctr"/>
          <a:lstStyle/>
          <a:p>
            <a:pPr marL="0" indent="0" algn="l">
              <a:lnSpc>
                <a:spcPct val="110000"/>
              </a:lnSpc>
              <a:buNone/>
            </a:pPr>
            <a:r>
              <a:rPr lang="en-US" sz="1200" dirty="0">
                <a:solidFill>
                  <a:srgbClr val="EAEAEA"/>
                </a:solidFill>
                <a:latin typeface="MiSans" pitchFamily="34" charset="0"/>
                <a:ea typeface="MiSans" pitchFamily="34" charset="-122"/>
                <a:cs typeface="MiSans" pitchFamily="34" charset="-120"/>
              </a:rPr>
              <a:t>{ answer: "Plant 2" }</a:t>
            </a:r>
            <a:endParaRPr lang="en-US" sz="1600" dirty="0"/>
          </a:p>
        </p:txBody>
      </p:sp>
      <p:sp>
        <p:nvSpPr>
          <p:cNvPr id="16" name="Text 13"/>
          <p:cNvSpPr/>
          <p:nvPr/>
        </p:nvSpPr>
        <p:spPr>
          <a:xfrm>
            <a:off x="0" y="4800600"/>
            <a:ext cx="12192000" cy="355600"/>
          </a:xfrm>
          <a:prstGeom prst="rect">
            <a:avLst/>
          </a:prstGeom>
          <a:noFill/>
          <a:ln/>
        </p:spPr>
        <p:txBody>
          <a:bodyPr wrap="square" lIns="0" tIns="0" rIns="0" bIns="0" rtlCol="0" anchor="ctr"/>
          <a:lstStyle/>
          <a:p>
            <a:pPr marL="0" indent="0" algn="ctr">
              <a:lnSpc>
                <a:spcPct val="130000"/>
              </a:lnSpc>
              <a:buNone/>
            </a:pPr>
            <a:r>
              <a:rPr lang="en-US" sz="1800" dirty="0">
                <a:solidFill>
                  <a:srgbClr val="EAEAEA"/>
                </a:solidFill>
                <a:latin typeface="MiSans" pitchFamily="34" charset="0"/>
                <a:ea typeface="MiSans" pitchFamily="34" charset="-122"/>
                <a:cs typeface="MiSans" pitchFamily="34" charset="-120"/>
              </a:rPr>
              <a:t>The server must compare against its own secure database, ensuring answers never reach the browser.</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Shape 0"/>
          <p:cNvSpPr/>
          <p:nvPr/>
        </p:nvSpPr>
        <p:spPr>
          <a:xfrm>
            <a:off x="1549400" y="1803400"/>
            <a:ext cx="3048000" cy="3048000"/>
          </a:xfrm>
          <a:custGeom>
            <a:avLst/>
            <a:gdLst/>
            <a:ahLst/>
            <a:cxnLst/>
            <a:rect l="l" t="t" r="r" b="b"/>
            <a:pathLst>
              <a:path w="3048000" h="3048000">
                <a:moveTo>
                  <a:pt x="1524000" y="0"/>
                </a:moveTo>
                <a:lnTo>
                  <a:pt x="1524000" y="0"/>
                </a:lnTo>
                <a:cubicBezTo>
                  <a:pt x="2365118" y="0"/>
                  <a:pt x="3048000" y="682882"/>
                  <a:pt x="3048000" y="1524000"/>
                </a:cubicBezTo>
                <a:lnTo>
                  <a:pt x="3048000" y="1524000"/>
                </a:lnTo>
                <a:cubicBezTo>
                  <a:pt x="3048000" y="2365118"/>
                  <a:pt x="2365118" y="3048000"/>
                  <a:pt x="1524000" y="3048000"/>
                </a:cubicBezTo>
                <a:lnTo>
                  <a:pt x="1524000" y="3048000"/>
                </a:lnTo>
                <a:cubicBezTo>
                  <a:pt x="682882" y="3048000"/>
                  <a:pt x="0" y="2365118"/>
                  <a:pt x="0" y="1524000"/>
                </a:cubicBezTo>
                <a:lnTo>
                  <a:pt x="0" y="1524000"/>
                </a:lnTo>
                <a:cubicBezTo>
                  <a:pt x="0" y="682882"/>
                  <a:pt x="682882" y="0"/>
                  <a:pt x="1524000" y="0"/>
                </a:cubicBezTo>
                <a:close/>
              </a:path>
            </a:pathLst>
          </a:custGeom>
          <a:solidFill>
            <a:srgbClr val="000000">
              <a:alpha val="0"/>
            </a:srgbClr>
          </a:solidFill>
          <a:ln w="101600">
            <a:solidFill>
              <a:srgbClr val="3A76B8"/>
            </a:solidFill>
            <a:prstDash val="solid"/>
          </a:ln>
        </p:spPr>
        <p:txBody>
          <a:bodyPr/>
          <a:lstStyle/>
          <a:p>
            <a:endParaRPr lang="en-US"/>
          </a:p>
        </p:txBody>
      </p:sp>
      <p:sp>
        <p:nvSpPr>
          <p:cNvPr id="4" name="Shape 1"/>
          <p:cNvSpPr/>
          <p:nvPr/>
        </p:nvSpPr>
        <p:spPr>
          <a:xfrm>
            <a:off x="1955800" y="2209800"/>
            <a:ext cx="2235200" cy="2235200"/>
          </a:xfrm>
          <a:custGeom>
            <a:avLst/>
            <a:gdLst/>
            <a:ahLst/>
            <a:cxnLst/>
            <a:rect l="l" t="t" r="r" b="b"/>
            <a:pathLst>
              <a:path w="2235200" h="2235200">
                <a:moveTo>
                  <a:pt x="1117600" y="0"/>
                </a:moveTo>
                <a:lnTo>
                  <a:pt x="1117600" y="0"/>
                </a:lnTo>
                <a:cubicBezTo>
                  <a:pt x="1734420" y="0"/>
                  <a:pt x="2235200" y="500780"/>
                  <a:pt x="2235200" y="1117600"/>
                </a:cubicBezTo>
                <a:lnTo>
                  <a:pt x="2235200" y="1117600"/>
                </a:lnTo>
                <a:cubicBezTo>
                  <a:pt x="2235200" y="1734420"/>
                  <a:pt x="1734420" y="2235200"/>
                  <a:pt x="1117600" y="2235200"/>
                </a:cubicBezTo>
                <a:lnTo>
                  <a:pt x="1117600" y="2235200"/>
                </a:lnTo>
                <a:cubicBezTo>
                  <a:pt x="500780" y="2235200"/>
                  <a:pt x="0" y="1734420"/>
                  <a:pt x="0" y="1117600"/>
                </a:cubicBezTo>
                <a:lnTo>
                  <a:pt x="0" y="1117600"/>
                </a:lnTo>
                <a:cubicBezTo>
                  <a:pt x="0" y="500780"/>
                  <a:pt x="500780" y="0"/>
                  <a:pt x="1117600" y="0"/>
                </a:cubicBezTo>
                <a:close/>
              </a:path>
            </a:pathLst>
          </a:custGeom>
          <a:solidFill>
            <a:srgbClr val="000000">
              <a:alpha val="0"/>
            </a:srgbClr>
          </a:solidFill>
          <a:ln w="101600">
            <a:solidFill>
              <a:srgbClr val="34B1C9"/>
            </a:solidFill>
            <a:prstDash val="solid"/>
          </a:ln>
        </p:spPr>
        <p:txBody>
          <a:bodyPr/>
          <a:lstStyle/>
          <a:p>
            <a:endParaRPr lang="en-US"/>
          </a:p>
        </p:txBody>
      </p:sp>
      <p:sp>
        <p:nvSpPr>
          <p:cNvPr id="5" name="Shape 2"/>
          <p:cNvSpPr/>
          <p:nvPr/>
        </p:nvSpPr>
        <p:spPr>
          <a:xfrm>
            <a:off x="2362200" y="2616200"/>
            <a:ext cx="1625600" cy="1625600"/>
          </a:xfrm>
          <a:custGeom>
            <a:avLst/>
            <a:gdLst/>
            <a:ahLst/>
            <a:cxnLst/>
            <a:rect l="l" t="t" r="r" b="b"/>
            <a:pathLst>
              <a:path w="1625600" h="1625600">
                <a:moveTo>
                  <a:pt x="812800" y="0"/>
                </a:moveTo>
                <a:lnTo>
                  <a:pt x="812800" y="0"/>
                </a:lnTo>
                <a:cubicBezTo>
                  <a:pt x="1261397" y="0"/>
                  <a:pt x="1625600" y="364203"/>
                  <a:pt x="1625600" y="812800"/>
                </a:cubicBezTo>
                <a:lnTo>
                  <a:pt x="1625600" y="812800"/>
                </a:lnTo>
                <a:cubicBezTo>
                  <a:pt x="1625600" y="1261397"/>
                  <a:pt x="1261397" y="1625600"/>
                  <a:pt x="812800" y="1625600"/>
                </a:cubicBezTo>
                <a:lnTo>
                  <a:pt x="812800" y="1625600"/>
                </a:lnTo>
                <a:cubicBezTo>
                  <a:pt x="364203" y="1625600"/>
                  <a:pt x="0" y="1261397"/>
                  <a:pt x="0" y="812800"/>
                </a:cubicBezTo>
                <a:lnTo>
                  <a:pt x="0" y="812800"/>
                </a:lnTo>
                <a:cubicBezTo>
                  <a:pt x="0" y="364203"/>
                  <a:pt x="364203" y="0"/>
                  <a:pt x="812800" y="0"/>
                </a:cubicBezTo>
                <a:close/>
              </a:path>
            </a:pathLst>
          </a:custGeom>
          <a:solidFill>
            <a:srgbClr val="57AFFF"/>
          </a:solidFill>
          <a:ln/>
        </p:spPr>
        <p:txBody>
          <a:bodyPr/>
          <a:lstStyle/>
          <a:p>
            <a:endParaRPr lang="en-US"/>
          </a:p>
        </p:txBody>
      </p:sp>
      <p:sp>
        <p:nvSpPr>
          <p:cNvPr id="6" name="Shape 3"/>
          <p:cNvSpPr/>
          <p:nvPr/>
        </p:nvSpPr>
        <p:spPr>
          <a:xfrm>
            <a:off x="2889250" y="3048000"/>
            <a:ext cx="571500" cy="762000"/>
          </a:xfrm>
          <a:custGeom>
            <a:avLst/>
            <a:gdLst/>
            <a:ahLst/>
            <a:cxnLst/>
            <a:rect l="l" t="t" r="r" b="b"/>
            <a:pathLst>
              <a:path w="571500" h="762000">
                <a:moveTo>
                  <a:pt x="47625" y="0"/>
                </a:moveTo>
                <a:cubicBezTo>
                  <a:pt x="21282" y="0"/>
                  <a:pt x="0" y="21282"/>
                  <a:pt x="0" y="47625"/>
                </a:cubicBezTo>
                <a:cubicBezTo>
                  <a:pt x="0" y="73968"/>
                  <a:pt x="21282" y="95250"/>
                  <a:pt x="47625" y="95250"/>
                </a:cubicBezTo>
                <a:lnTo>
                  <a:pt x="47625" y="111621"/>
                </a:lnTo>
                <a:cubicBezTo>
                  <a:pt x="47625" y="174724"/>
                  <a:pt x="72777" y="235297"/>
                  <a:pt x="117425" y="279946"/>
                </a:cubicBezTo>
                <a:lnTo>
                  <a:pt x="218480" y="381000"/>
                </a:lnTo>
                <a:lnTo>
                  <a:pt x="117425" y="482054"/>
                </a:lnTo>
                <a:cubicBezTo>
                  <a:pt x="72777" y="526703"/>
                  <a:pt x="47625" y="587276"/>
                  <a:pt x="47625" y="650379"/>
                </a:cubicBezTo>
                <a:lnTo>
                  <a:pt x="47625" y="666750"/>
                </a:lnTo>
                <a:cubicBezTo>
                  <a:pt x="21282" y="666750"/>
                  <a:pt x="0" y="688032"/>
                  <a:pt x="0" y="714375"/>
                </a:cubicBezTo>
                <a:cubicBezTo>
                  <a:pt x="0" y="740718"/>
                  <a:pt x="21282" y="762000"/>
                  <a:pt x="47625" y="762000"/>
                </a:cubicBezTo>
                <a:lnTo>
                  <a:pt x="523875" y="762000"/>
                </a:lnTo>
                <a:cubicBezTo>
                  <a:pt x="550218" y="762000"/>
                  <a:pt x="571500" y="740718"/>
                  <a:pt x="571500" y="714375"/>
                </a:cubicBezTo>
                <a:cubicBezTo>
                  <a:pt x="571500" y="688032"/>
                  <a:pt x="550218" y="666750"/>
                  <a:pt x="523875" y="666750"/>
                </a:cubicBezTo>
                <a:lnTo>
                  <a:pt x="523875" y="650379"/>
                </a:lnTo>
                <a:cubicBezTo>
                  <a:pt x="523875" y="587276"/>
                  <a:pt x="498723" y="526703"/>
                  <a:pt x="454075" y="482054"/>
                </a:cubicBezTo>
                <a:lnTo>
                  <a:pt x="353020" y="381000"/>
                </a:lnTo>
                <a:lnTo>
                  <a:pt x="454075" y="279946"/>
                </a:lnTo>
                <a:cubicBezTo>
                  <a:pt x="498723" y="235297"/>
                  <a:pt x="523875" y="174724"/>
                  <a:pt x="523875" y="111621"/>
                </a:cubicBezTo>
                <a:lnTo>
                  <a:pt x="523875" y="95250"/>
                </a:lnTo>
                <a:cubicBezTo>
                  <a:pt x="550218" y="95250"/>
                  <a:pt x="571500" y="73968"/>
                  <a:pt x="571500" y="47625"/>
                </a:cubicBezTo>
                <a:cubicBezTo>
                  <a:pt x="571500" y="21282"/>
                  <a:pt x="550218" y="0"/>
                  <a:pt x="523875" y="0"/>
                </a:cubicBezTo>
                <a:lnTo>
                  <a:pt x="47625" y="0"/>
                </a:lnTo>
                <a:close/>
                <a:moveTo>
                  <a:pt x="142875" y="111621"/>
                </a:moveTo>
                <a:lnTo>
                  <a:pt x="142875" y="95250"/>
                </a:lnTo>
                <a:lnTo>
                  <a:pt x="428625" y="95250"/>
                </a:lnTo>
                <a:lnTo>
                  <a:pt x="428625" y="111621"/>
                </a:lnTo>
                <a:cubicBezTo>
                  <a:pt x="428625" y="139898"/>
                  <a:pt x="420291" y="167283"/>
                  <a:pt x="404813" y="190500"/>
                </a:cubicBezTo>
                <a:lnTo>
                  <a:pt x="166688" y="190500"/>
                </a:lnTo>
                <a:cubicBezTo>
                  <a:pt x="151358" y="167283"/>
                  <a:pt x="142875" y="139898"/>
                  <a:pt x="142875" y="111621"/>
                </a:cubicBezTo>
                <a:close/>
                <a:moveTo>
                  <a:pt x="166688" y="571500"/>
                </a:moveTo>
                <a:cubicBezTo>
                  <a:pt x="171896" y="563612"/>
                  <a:pt x="177998" y="556171"/>
                  <a:pt x="184696" y="549325"/>
                </a:cubicBezTo>
                <a:lnTo>
                  <a:pt x="285750" y="448270"/>
                </a:lnTo>
                <a:lnTo>
                  <a:pt x="386804" y="549325"/>
                </a:lnTo>
                <a:cubicBezTo>
                  <a:pt x="393650" y="556171"/>
                  <a:pt x="399604" y="563612"/>
                  <a:pt x="404961" y="571500"/>
                </a:cubicBezTo>
                <a:lnTo>
                  <a:pt x="166688" y="571500"/>
                </a:lnTo>
                <a:close/>
              </a:path>
            </a:pathLst>
          </a:custGeom>
          <a:solidFill>
            <a:srgbClr val="FFFFFF"/>
          </a:solidFill>
          <a:ln/>
        </p:spPr>
        <p:txBody>
          <a:bodyPr/>
          <a:lstStyle/>
          <a:p>
            <a:endParaRPr lang="en-US"/>
          </a:p>
        </p:txBody>
      </p:sp>
      <p:sp>
        <p:nvSpPr>
          <p:cNvPr id="7" name="Text 4"/>
          <p:cNvSpPr/>
          <p:nvPr/>
        </p:nvSpPr>
        <p:spPr>
          <a:xfrm>
            <a:off x="6400800" y="1930400"/>
            <a:ext cx="5537200" cy="1016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Rate Limit &amp; Cool Down</a:t>
            </a:r>
            <a:endParaRPr lang="en-US" sz="1600" dirty="0"/>
          </a:p>
        </p:txBody>
      </p:sp>
      <p:sp>
        <p:nvSpPr>
          <p:cNvPr id="8" name="Text 5"/>
          <p:cNvSpPr/>
          <p:nvPr/>
        </p:nvSpPr>
        <p:spPr>
          <a:xfrm>
            <a:off x="6400800" y="3149600"/>
            <a:ext cx="5537200" cy="17780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To neutralize brute-force scripts, cap each user at </a:t>
            </a:r>
            <a:r>
              <a:rPr lang="en-US" sz="1800" dirty="0">
                <a:solidFill>
                  <a:srgbClr val="000000"/>
                </a:solidFill>
                <a:highlight>
                  <a:srgbClr val="57AFFF">
                    <a:alpha val="100000"/>
                  </a:srgbClr>
                </a:highlight>
                <a:latin typeface="MiSans" pitchFamily="34" charset="0"/>
                <a:ea typeface="MiSans" pitchFamily="34" charset="-122"/>
                <a:cs typeface="MiSans" pitchFamily="34" charset="-120"/>
              </a:rPr>
              <a:t> 10 checks per minute </a:t>
            </a:r>
            <a:r>
              <a:rPr lang="en-US" sz="1800" dirty="0">
                <a:solidFill>
                  <a:srgbClr val="EAEAEA"/>
                </a:solidFill>
                <a:latin typeface="MiSans" pitchFamily="34" charset="0"/>
                <a:ea typeface="MiSans" pitchFamily="34" charset="-122"/>
                <a:cs typeface="MiSans" pitchFamily="34" charset="-120"/>
              </a:rPr>
              <a:t> and impose a </a:t>
            </a:r>
            <a:r>
              <a:rPr lang="en-US" sz="1800" dirty="0">
                <a:solidFill>
                  <a:srgbClr val="000000"/>
                </a:solidFill>
                <a:highlight>
                  <a:srgbClr val="57AFFF">
                    <a:alpha val="100000"/>
                  </a:srgbClr>
                </a:highlight>
                <a:latin typeface="MiSans" pitchFamily="34" charset="0"/>
                <a:ea typeface="MiSans" pitchFamily="34" charset="-122"/>
                <a:cs typeface="MiSans" pitchFamily="34" charset="-120"/>
              </a:rPr>
              <a:t> 3-second pause </a:t>
            </a:r>
            <a:r>
              <a:rPr lang="en-US" sz="1800" dirty="0">
                <a:solidFill>
                  <a:srgbClr val="EAEAEA"/>
                </a:solidFill>
                <a:latin typeface="MiSans" pitchFamily="34" charset="0"/>
                <a:ea typeface="MiSans" pitchFamily="34" charset="-122"/>
                <a:cs typeface="MiSans" pitchFamily="34" charset="-120"/>
              </a:rPr>
              <a:t> after wrong submissions. This stops automation while leaving genuine learners unaffected.</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0" y="1752600"/>
            <a:ext cx="12192000" cy="508000"/>
          </a:xfrm>
          <a:prstGeom prst="rect">
            <a:avLst/>
          </a:prstGeom>
          <a:noFill/>
          <a:ln/>
        </p:spPr>
        <p:txBody>
          <a:bodyPr wrap="square" lIns="0" tIns="0" rIns="0" bIns="0" rtlCol="0" anchor="ctr"/>
          <a:lstStyle/>
          <a:p>
            <a:pPr marL="0" indent="0" algn="ctr">
              <a:lnSpc>
                <a:spcPct val="90000"/>
              </a:lnSpc>
              <a:buNone/>
            </a:pPr>
            <a:r>
              <a:rPr lang="en-US" sz="3600" dirty="0">
                <a:solidFill>
                  <a:srgbClr val="57AFFF"/>
                </a:solidFill>
                <a:latin typeface="Noto Sans SC" pitchFamily="34" charset="0"/>
                <a:ea typeface="Noto Sans SC" pitchFamily="34" charset="-122"/>
                <a:cs typeface="Noto Sans SC" pitchFamily="34" charset="-120"/>
              </a:rPr>
              <a:t>Behavioral Anomaly Alerts</a:t>
            </a:r>
            <a:endParaRPr lang="en-US" sz="1600" dirty="0"/>
          </a:p>
        </p:txBody>
      </p:sp>
      <p:sp>
        <p:nvSpPr>
          <p:cNvPr id="4" name="Shape 1"/>
          <p:cNvSpPr/>
          <p:nvPr/>
        </p:nvSpPr>
        <p:spPr>
          <a:xfrm>
            <a:off x="254000" y="2565400"/>
            <a:ext cx="3759200" cy="2336800"/>
          </a:xfrm>
          <a:custGeom>
            <a:avLst/>
            <a:gdLst/>
            <a:ahLst/>
            <a:cxnLst/>
            <a:rect l="l" t="t" r="r" b="b"/>
            <a:pathLst>
              <a:path w="3759200" h="2336800">
                <a:moveTo>
                  <a:pt x="101604" y="0"/>
                </a:moveTo>
                <a:lnTo>
                  <a:pt x="3657596" y="0"/>
                </a:lnTo>
                <a:cubicBezTo>
                  <a:pt x="3713710" y="0"/>
                  <a:pt x="3759200" y="45490"/>
                  <a:pt x="3759200" y="101604"/>
                </a:cubicBezTo>
                <a:lnTo>
                  <a:pt x="3759200" y="2235196"/>
                </a:lnTo>
                <a:cubicBezTo>
                  <a:pt x="3759200" y="2291310"/>
                  <a:pt x="3713710" y="2336800"/>
                  <a:pt x="3657596" y="2336800"/>
                </a:cubicBezTo>
                <a:lnTo>
                  <a:pt x="101604" y="2336800"/>
                </a:lnTo>
                <a:cubicBezTo>
                  <a:pt x="45490" y="2336800"/>
                  <a:pt x="0" y="2291310"/>
                  <a:pt x="0" y="2235196"/>
                </a:cubicBezTo>
                <a:lnTo>
                  <a:pt x="0" y="101604"/>
                </a:lnTo>
                <a:cubicBezTo>
                  <a:pt x="0" y="45527"/>
                  <a:pt x="45527" y="0"/>
                  <a:pt x="101604" y="0"/>
                </a:cubicBezTo>
                <a:close/>
              </a:path>
            </a:pathLst>
          </a:custGeom>
          <a:solidFill>
            <a:srgbClr val="3A76B8">
              <a:alpha val="30196"/>
            </a:srgbClr>
          </a:solidFill>
          <a:ln/>
        </p:spPr>
        <p:txBody>
          <a:bodyPr/>
          <a:lstStyle/>
          <a:p>
            <a:endParaRPr lang="en-US"/>
          </a:p>
        </p:txBody>
      </p:sp>
      <p:sp>
        <p:nvSpPr>
          <p:cNvPr id="5" name="Shape 2"/>
          <p:cNvSpPr/>
          <p:nvPr/>
        </p:nvSpPr>
        <p:spPr>
          <a:xfrm>
            <a:off x="1727200" y="27686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A76B8"/>
          </a:solidFill>
          <a:ln/>
        </p:spPr>
        <p:txBody>
          <a:bodyPr/>
          <a:lstStyle/>
          <a:p>
            <a:endParaRPr lang="en-US"/>
          </a:p>
        </p:txBody>
      </p:sp>
      <p:sp>
        <p:nvSpPr>
          <p:cNvPr id="6" name="Shape 3"/>
          <p:cNvSpPr/>
          <p:nvPr/>
        </p:nvSpPr>
        <p:spPr>
          <a:xfrm>
            <a:off x="1946275" y="2984500"/>
            <a:ext cx="381000" cy="381000"/>
          </a:xfrm>
          <a:custGeom>
            <a:avLst/>
            <a:gdLst/>
            <a:ahLst/>
            <a:cxnLst/>
            <a:rect l="l" t="t" r="r" b="b"/>
            <a:pathLst>
              <a:path w="381000" h="381000">
                <a:moveTo>
                  <a:pt x="0" y="190500"/>
                </a:moveTo>
                <a:cubicBezTo>
                  <a:pt x="0" y="85360"/>
                  <a:pt x="85360" y="0"/>
                  <a:pt x="190500" y="0"/>
                </a:cubicBezTo>
                <a:cubicBezTo>
                  <a:pt x="295640" y="0"/>
                  <a:pt x="381000" y="85360"/>
                  <a:pt x="381000" y="190500"/>
                </a:cubicBezTo>
                <a:cubicBezTo>
                  <a:pt x="381000" y="295640"/>
                  <a:pt x="295640" y="381000"/>
                  <a:pt x="190500" y="381000"/>
                </a:cubicBezTo>
                <a:cubicBezTo>
                  <a:pt x="85360" y="381000"/>
                  <a:pt x="0" y="295640"/>
                  <a:pt x="0" y="190500"/>
                </a:cubicBezTo>
                <a:close/>
                <a:moveTo>
                  <a:pt x="214313" y="71438"/>
                </a:moveTo>
                <a:cubicBezTo>
                  <a:pt x="214313" y="58295"/>
                  <a:pt x="203642" y="47625"/>
                  <a:pt x="190500" y="47625"/>
                </a:cubicBezTo>
                <a:cubicBezTo>
                  <a:pt x="177358" y="47625"/>
                  <a:pt x="166688" y="58295"/>
                  <a:pt x="166688" y="71438"/>
                </a:cubicBezTo>
                <a:cubicBezTo>
                  <a:pt x="166688" y="84580"/>
                  <a:pt x="177358" y="95250"/>
                  <a:pt x="190500" y="95250"/>
                </a:cubicBezTo>
                <a:cubicBezTo>
                  <a:pt x="203642" y="95250"/>
                  <a:pt x="214313" y="84580"/>
                  <a:pt x="214313" y="71438"/>
                </a:cubicBezTo>
                <a:close/>
                <a:moveTo>
                  <a:pt x="190500" y="309563"/>
                </a:moveTo>
                <a:cubicBezTo>
                  <a:pt x="216768" y="309563"/>
                  <a:pt x="238125" y="288206"/>
                  <a:pt x="238125" y="261938"/>
                </a:cubicBezTo>
                <a:cubicBezTo>
                  <a:pt x="238125" y="249882"/>
                  <a:pt x="233660" y="238795"/>
                  <a:pt x="226219" y="230460"/>
                </a:cubicBezTo>
                <a:lnTo>
                  <a:pt x="277937" y="127099"/>
                </a:lnTo>
                <a:cubicBezTo>
                  <a:pt x="282327" y="118244"/>
                  <a:pt x="278755" y="107528"/>
                  <a:pt x="269974" y="103138"/>
                </a:cubicBezTo>
                <a:cubicBezTo>
                  <a:pt x="261193" y="98747"/>
                  <a:pt x="250403" y="102319"/>
                  <a:pt x="246013" y="111100"/>
                </a:cubicBezTo>
                <a:lnTo>
                  <a:pt x="194295" y="214461"/>
                </a:lnTo>
                <a:cubicBezTo>
                  <a:pt x="193030" y="214387"/>
                  <a:pt x="191765" y="214313"/>
                  <a:pt x="190500" y="214313"/>
                </a:cubicBezTo>
                <a:cubicBezTo>
                  <a:pt x="164232" y="214313"/>
                  <a:pt x="142875" y="235669"/>
                  <a:pt x="142875" y="261938"/>
                </a:cubicBezTo>
                <a:cubicBezTo>
                  <a:pt x="142875" y="288206"/>
                  <a:pt x="164232" y="309563"/>
                  <a:pt x="190500" y="309563"/>
                </a:cubicBezTo>
                <a:close/>
                <a:moveTo>
                  <a:pt x="130969" y="107156"/>
                </a:moveTo>
                <a:cubicBezTo>
                  <a:pt x="130969" y="94014"/>
                  <a:pt x="120299" y="83344"/>
                  <a:pt x="107156" y="83344"/>
                </a:cubicBezTo>
                <a:cubicBezTo>
                  <a:pt x="94014" y="83344"/>
                  <a:pt x="83344" y="94014"/>
                  <a:pt x="83344" y="107156"/>
                </a:cubicBezTo>
                <a:cubicBezTo>
                  <a:pt x="83344" y="120299"/>
                  <a:pt x="94014" y="130969"/>
                  <a:pt x="107156" y="130969"/>
                </a:cubicBezTo>
                <a:cubicBezTo>
                  <a:pt x="120299" y="130969"/>
                  <a:pt x="130969" y="120299"/>
                  <a:pt x="130969" y="107156"/>
                </a:cubicBezTo>
                <a:close/>
                <a:moveTo>
                  <a:pt x="71438" y="214313"/>
                </a:moveTo>
                <a:cubicBezTo>
                  <a:pt x="84580" y="214313"/>
                  <a:pt x="95250" y="203642"/>
                  <a:pt x="95250" y="190500"/>
                </a:cubicBezTo>
                <a:cubicBezTo>
                  <a:pt x="95250" y="177358"/>
                  <a:pt x="84580" y="166688"/>
                  <a:pt x="71438" y="166688"/>
                </a:cubicBezTo>
                <a:cubicBezTo>
                  <a:pt x="58295" y="166688"/>
                  <a:pt x="47625" y="177358"/>
                  <a:pt x="47625" y="190500"/>
                </a:cubicBezTo>
                <a:cubicBezTo>
                  <a:pt x="47625" y="203642"/>
                  <a:pt x="58295" y="214313"/>
                  <a:pt x="71438" y="214313"/>
                </a:cubicBezTo>
                <a:close/>
                <a:moveTo>
                  <a:pt x="333375" y="190500"/>
                </a:moveTo>
                <a:cubicBezTo>
                  <a:pt x="333375" y="177358"/>
                  <a:pt x="322705" y="166688"/>
                  <a:pt x="309563" y="166688"/>
                </a:cubicBezTo>
                <a:cubicBezTo>
                  <a:pt x="296420" y="166688"/>
                  <a:pt x="285750" y="177358"/>
                  <a:pt x="285750" y="190500"/>
                </a:cubicBezTo>
                <a:cubicBezTo>
                  <a:pt x="285750" y="203642"/>
                  <a:pt x="296420" y="214313"/>
                  <a:pt x="309563" y="214313"/>
                </a:cubicBezTo>
                <a:cubicBezTo>
                  <a:pt x="322705" y="214313"/>
                  <a:pt x="333375" y="203642"/>
                  <a:pt x="333375" y="190500"/>
                </a:cubicBezTo>
                <a:close/>
              </a:path>
            </a:pathLst>
          </a:custGeom>
          <a:solidFill>
            <a:srgbClr val="FFFFFF"/>
          </a:solidFill>
          <a:ln/>
        </p:spPr>
        <p:txBody>
          <a:bodyPr/>
          <a:lstStyle/>
          <a:p>
            <a:endParaRPr lang="en-US"/>
          </a:p>
        </p:txBody>
      </p:sp>
      <p:sp>
        <p:nvSpPr>
          <p:cNvPr id="7" name="Text 4"/>
          <p:cNvSpPr/>
          <p:nvPr/>
        </p:nvSpPr>
        <p:spPr>
          <a:xfrm>
            <a:off x="754063" y="3733800"/>
            <a:ext cx="27559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Impossible Speed</a:t>
            </a:r>
            <a:endParaRPr lang="en-US" sz="1600" dirty="0"/>
          </a:p>
        </p:txBody>
      </p:sp>
      <p:sp>
        <p:nvSpPr>
          <p:cNvPr id="8" name="Text 5"/>
          <p:cNvSpPr/>
          <p:nvPr/>
        </p:nvSpPr>
        <p:spPr>
          <a:xfrm>
            <a:off x="457200" y="4191000"/>
            <a:ext cx="33528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Flag perfect scores achieved in under 30 seconds.</a:t>
            </a:r>
            <a:endParaRPr lang="en-US" sz="1600" dirty="0"/>
          </a:p>
        </p:txBody>
      </p:sp>
      <p:sp>
        <p:nvSpPr>
          <p:cNvPr id="9" name="Shape 6"/>
          <p:cNvSpPr/>
          <p:nvPr/>
        </p:nvSpPr>
        <p:spPr>
          <a:xfrm>
            <a:off x="4216400" y="2768600"/>
            <a:ext cx="3759200" cy="2336800"/>
          </a:xfrm>
          <a:custGeom>
            <a:avLst/>
            <a:gdLst/>
            <a:ahLst/>
            <a:cxnLst/>
            <a:rect l="l" t="t" r="r" b="b"/>
            <a:pathLst>
              <a:path w="3759200" h="2336800">
                <a:moveTo>
                  <a:pt x="101604" y="0"/>
                </a:moveTo>
                <a:lnTo>
                  <a:pt x="3657596" y="0"/>
                </a:lnTo>
                <a:cubicBezTo>
                  <a:pt x="3713710" y="0"/>
                  <a:pt x="3759200" y="45490"/>
                  <a:pt x="3759200" y="101604"/>
                </a:cubicBezTo>
                <a:lnTo>
                  <a:pt x="3759200" y="2235196"/>
                </a:lnTo>
                <a:cubicBezTo>
                  <a:pt x="3759200" y="2291310"/>
                  <a:pt x="3713710" y="2336800"/>
                  <a:pt x="3657596" y="2336800"/>
                </a:cubicBezTo>
                <a:lnTo>
                  <a:pt x="101604" y="2336800"/>
                </a:lnTo>
                <a:cubicBezTo>
                  <a:pt x="45490" y="2336800"/>
                  <a:pt x="0" y="2291310"/>
                  <a:pt x="0" y="2235196"/>
                </a:cubicBezTo>
                <a:lnTo>
                  <a:pt x="0" y="101604"/>
                </a:lnTo>
                <a:cubicBezTo>
                  <a:pt x="0" y="45527"/>
                  <a:pt x="45527" y="0"/>
                  <a:pt x="101604" y="0"/>
                </a:cubicBezTo>
                <a:close/>
              </a:path>
            </a:pathLst>
          </a:custGeom>
          <a:solidFill>
            <a:srgbClr val="34B1C9">
              <a:alpha val="30196"/>
            </a:srgbClr>
          </a:solidFill>
          <a:ln/>
        </p:spPr>
        <p:txBody>
          <a:bodyPr/>
          <a:lstStyle/>
          <a:p>
            <a:endParaRPr lang="en-US"/>
          </a:p>
        </p:txBody>
      </p:sp>
      <p:sp>
        <p:nvSpPr>
          <p:cNvPr id="10" name="Shape 7"/>
          <p:cNvSpPr/>
          <p:nvPr/>
        </p:nvSpPr>
        <p:spPr>
          <a:xfrm>
            <a:off x="5689600" y="29718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34B1C9"/>
          </a:solidFill>
          <a:ln/>
        </p:spPr>
        <p:txBody>
          <a:bodyPr/>
          <a:lstStyle/>
          <a:p>
            <a:endParaRPr lang="en-US"/>
          </a:p>
        </p:txBody>
      </p:sp>
      <p:sp>
        <p:nvSpPr>
          <p:cNvPr id="11" name="Shape 8"/>
          <p:cNvSpPr/>
          <p:nvPr/>
        </p:nvSpPr>
        <p:spPr>
          <a:xfrm>
            <a:off x="5908675" y="3187700"/>
            <a:ext cx="381000" cy="381000"/>
          </a:xfrm>
          <a:custGeom>
            <a:avLst/>
            <a:gdLst/>
            <a:ahLst/>
            <a:cxnLst/>
            <a:rect l="l" t="t" r="r" b="b"/>
            <a:pathLst>
              <a:path w="381000" h="381000">
                <a:moveTo>
                  <a:pt x="374005" y="112068"/>
                </a:moveTo>
                <a:lnTo>
                  <a:pt x="302568" y="183505"/>
                </a:lnTo>
                <a:cubicBezTo>
                  <a:pt x="295721" y="190351"/>
                  <a:pt x="285527" y="192360"/>
                  <a:pt x="276597" y="188640"/>
                </a:cubicBezTo>
                <a:cubicBezTo>
                  <a:pt x="267667" y="184919"/>
                  <a:pt x="261938" y="176287"/>
                  <a:pt x="261938" y="166688"/>
                </a:cubicBezTo>
                <a:lnTo>
                  <a:pt x="261938" y="119063"/>
                </a:lnTo>
                <a:lnTo>
                  <a:pt x="23812" y="119063"/>
                </a:lnTo>
                <a:cubicBezTo>
                  <a:pt x="10641" y="119063"/>
                  <a:pt x="0" y="108421"/>
                  <a:pt x="0" y="95250"/>
                </a:cubicBezTo>
                <a:cubicBezTo>
                  <a:pt x="0" y="82079"/>
                  <a:pt x="10641" y="71438"/>
                  <a:pt x="23812" y="71438"/>
                </a:cubicBezTo>
                <a:lnTo>
                  <a:pt x="261938" y="71438"/>
                </a:lnTo>
                <a:lnTo>
                  <a:pt x="261938" y="23812"/>
                </a:lnTo>
                <a:cubicBezTo>
                  <a:pt x="261938" y="14213"/>
                  <a:pt x="267742" y="5507"/>
                  <a:pt x="276671" y="1786"/>
                </a:cubicBezTo>
                <a:cubicBezTo>
                  <a:pt x="285601" y="-1935"/>
                  <a:pt x="295796" y="149"/>
                  <a:pt x="302642" y="6921"/>
                </a:cubicBezTo>
                <a:lnTo>
                  <a:pt x="374079" y="78358"/>
                </a:lnTo>
                <a:cubicBezTo>
                  <a:pt x="383381" y="87660"/>
                  <a:pt x="383381" y="102766"/>
                  <a:pt x="374079" y="112068"/>
                </a:cubicBezTo>
                <a:close/>
                <a:moveTo>
                  <a:pt x="78358" y="374005"/>
                </a:moveTo>
                <a:lnTo>
                  <a:pt x="6921" y="302568"/>
                </a:lnTo>
                <a:cubicBezTo>
                  <a:pt x="-2381" y="293266"/>
                  <a:pt x="-2381" y="278160"/>
                  <a:pt x="6921" y="268858"/>
                </a:cubicBezTo>
                <a:lnTo>
                  <a:pt x="78358" y="197421"/>
                </a:lnTo>
                <a:cubicBezTo>
                  <a:pt x="85204" y="190574"/>
                  <a:pt x="95399" y="188565"/>
                  <a:pt x="104329" y="192286"/>
                </a:cubicBezTo>
                <a:cubicBezTo>
                  <a:pt x="113258" y="196007"/>
                  <a:pt x="119063" y="204713"/>
                  <a:pt x="119063" y="214313"/>
                </a:cubicBezTo>
                <a:lnTo>
                  <a:pt x="119063" y="261938"/>
                </a:lnTo>
                <a:lnTo>
                  <a:pt x="357188" y="261938"/>
                </a:lnTo>
                <a:cubicBezTo>
                  <a:pt x="370359" y="261938"/>
                  <a:pt x="381000" y="272579"/>
                  <a:pt x="381000" y="285750"/>
                </a:cubicBezTo>
                <a:cubicBezTo>
                  <a:pt x="381000" y="298921"/>
                  <a:pt x="370359" y="309563"/>
                  <a:pt x="357188" y="309563"/>
                </a:cubicBezTo>
                <a:lnTo>
                  <a:pt x="119063" y="309563"/>
                </a:lnTo>
                <a:lnTo>
                  <a:pt x="119063" y="357188"/>
                </a:lnTo>
                <a:cubicBezTo>
                  <a:pt x="119063" y="366787"/>
                  <a:pt x="113258" y="375493"/>
                  <a:pt x="104329" y="379214"/>
                </a:cubicBezTo>
                <a:cubicBezTo>
                  <a:pt x="95399" y="382935"/>
                  <a:pt x="85204" y="380851"/>
                  <a:pt x="78358" y="374079"/>
                </a:cubicBezTo>
                <a:close/>
              </a:path>
            </a:pathLst>
          </a:custGeom>
          <a:solidFill>
            <a:srgbClr val="FFFFFF"/>
          </a:solidFill>
          <a:ln/>
        </p:spPr>
        <p:txBody>
          <a:bodyPr/>
          <a:lstStyle/>
          <a:p>
            <a:endParaRPr lang="en-US"/>
          </a:p>
        </p:txBody>
      </p:sp>
      <p:sp>
        <p:nvSpPr>
          <p:cNvPr id="12" name="Text 9"/>
          <p:cNvSpPr/>
          <p:nvPr/>
        </p:nvSpPr>
        <p:spPr>
          <a:xfrm>
            <a:off x="4656931" y="3937000"/>
            <a:ext cx="28829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Suspicious Pattern</a:t>
            </a:r>
            <a:endParaRPr lang="en-US" sz="1600" dirty="0"/>
          </a:p>
        </p:txBody>
      </p:sp>
      <p:sp>
        <p:nvSpPr>
          <p:cNvPr id="13" name="Text 10"/>
          <p:cNvSpPr/>
          <p:nvPr/>
        </p:nvSpPr>
        <p:spPr>
          <a:xfrm>
            <a:off x="4419600" y="4394200"/>
            <a:ext cx="33528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Detect a series of wrong answers followed immediately by correct ones.</a:t>
            </a:r>
            <a:endParaRPr lang="en-US" sz="1600" dirty="0"/>
          </a:p>
        </p:txBody>
      </p:sp>
      <p:sp>
        <p:nvSpPr>
          <p:cNvPr id="14" name="Shape 11"/>
          <p:cNvSpPr/>
          <p:nvPr/>
        </p:nvSpPr>
        <p:spPr>
          <a:xfrm>
            <a:off x="8178800" y="2565400"/>
            <a:ext cx="3759200" cy="2336800"/>
          </a:xfrm>
          <a:custGeom>
            <a:avLst/>
            <a:gdLst/>
            <a:ahLst/>
            <a:cxnLst/>
            <a:rect l="l" t="t" r="r" b="b"/>
            <a:pathLst>
              <a:path w="3759200" h="2336800">
                <a:moveTo>
                  <a:pt x="101604" y="0"/>
                </a:moveTo>
                <a:lnTo>
                  <a:pt x="3657596" y="0"/>
                </a:lnTo>
                <a:cubicBezTo>
                  <a:pt x="3713710" y="0"/>
                  <a:pt x="3759200" y="45490"/>
                  <a:pt x="3759200" y="101604"/>
                </a:cubicBezTo>
                <a:lnTo>
                  <a:pt x="3759200" y="2235196"/>
                </a:lnTo>
                <a:cubicBezTo>
                  <a:pt x="3759200" y="2291310"/>
                  <a:pt x="3713710" y="2336800"/>
                  <a:pt x="3657596" y="2336800"/>
                </a:cubicBezTo>
                <a:lnTo>
                  <a:pt x="101604" y="2336800"/>
                </a:lnTo>
                <a:cubicBezTo>
                  <a:pt x="45490" y="2336800"/>
                  <a:pt x="0" y="2291310"/>
                  <a:pt x="0" y="2235196"/>
                </a:cubicBezTo>
                <a:lnTo>
                  <a:pt x="0" y="101604"/>
                </a:lnTo>
                <a:cubicBezTo>
                  <a:pt x="0" y="45527"/>
                  <a:pt x="45527" y="0"/>
                  <a:pt x="101604" y="0"/>
                </a:cubicBezTo>
                <a:close/>
              </a:path>
            </a:pathLst>
          </a:custGeom>
          <a:solidFill>
            <a:srgbClr val="57AFFF">
              <a:alpha val="30196"/>
            </a:srgbClr>
          </a:solidFill>
          <a:ln/>
        </p:spPr>
        <p:txBody>
          <a:bodyPr/>
          <a:lstStyle/>
          <a:p>
            <a:endParaRPr lang="en-US"/>
          </a:p>
        </p:txBody>
      </p:sp>
      <p:sp>
        <p:nvSpPr>
          <p:cNvPr id="15" name="Shape 12"/>
          <p:cNvSpPr/>
          <p:nvPr/>
        </p:nvSpPr>
        <p:spPr>
          <a:xfrm>
            <a:off x="9652000" y="27686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57AFFF"/>
          </a:solidFill>
          <a:ln/>
        </p:spPr>
        <p:txBody>
          <a:bodyPr/>
          <a:lstStyle/>
          <a:p>
            <a:endParaRPr lang="en-US"/>
          </a:p>
        </p:txBody>
      </p:sp>
      <p:sp>
        <p:nvSpPr>
          <p:cNvPr id="16" name="Shape 13"/>
          <p:cNvSpPr/>
          <p:nvPr/>
        </p:nvSpPr>
        <p:spPr>
          <a:xfrm>
            <a:off x="9894888" y="2984500"/>
            <a:ext cx="333375" cy="381000"/>
          </a:xfrm>
          <a:custGeom>
            <a:avLst/>
            <a:gdLst/>
            <a:ahLst/>
            <a:cxnLst/>
            <a:rect l="l" t="t" r="r" b="b"/>
            <a:pathLst>
              <a:path w="333375" h="381000">
                <a:moveTo>
                  <a:pt x="47625" y="23812"/>
                </a:moveTo>
                <a:cubicBezTo>
                  <a:pt x="47625" y="10641"/>
                  <a:pt x="36984" y="0"/>
                  <a:pt x="23812" y="0"/>
                </a:cubicBezTo>
                <a:cubicBezTo>
                  <a:pt x="10641" y="0"/>
                  <a:pt x="0" y="10641"/>
                  <a:pt x="0" y="23812"/>
                </a:cubicBezTo>
                <a:lnTo>
                  <a:pt x="0" y="357188"/>
                </a:lnTo>
                <a:cubicBezTo>
                  <a:pt x="0" y="370359"/>
                  <a:pt x="10641" y="381000"/>
                  <a:pt x="23812" y="381000"/>
                </a:cubicBezTo>
                <a:cubicBezTo>
                  <a:pt x="36984" y="381000"/>
                  <a:pt x="47625" y="370359"/>
                  <a:pt x="47625" y="357188"/>
                </a:cubicBezTo>
                <a:lnTo>
                  <a:pt x="47625" y="266700"/>
                </a:lnTo>
                <a:lnTo>
                  <a:pt x="94283" y="252710"/>
                </a:lnTo>
                <a:cubicBezTo>
                  <a:pt x="125462" y="243334"/>
                  <a:pt x="159097" y="246236"/>
                  <a:pt x="188193" y="260821"/>
                </a:cubicBezTo>
                <a:cubicBezTo>
                  <a:pt x="219968" y="276746"/>
                  <a:pt x="257026" y="278681"/>
                  <a:pt x="290289" y="266179"/>
                </a:cubicBezTo>
                <a:lnTo>
                  <a:pt x="317897" y="255836"/>
                </a:lnTo>
                <a:cubicBezTo>
                  <a:pt x="327199" y="252338"/>
                  <a:pt x="333375" y="243483"/>
                  <a:pt x="333375" y="233511"/>
                </a:cubicBezTo>
                <a:lnTo>
                  <a:pt x="333375" y="49188"/>
                </a:lnTo>
                <a:cubicBezTo>
                  <a:pt x="333375" y="32072"/>
                  <a:pt x="315367" y="20910"/>
                  <a:pt x="300038" y="28575"/>
                </a:cubicBezTo>
                <a:lnTo>
                  <a:pt x="291257" y="32965"/>
                </a:lnTo>
                <a:cubicBezTo>
                  <a:pt x="257845" y="49709"/>
                  <a:pt x="218480" y="49709"/>
                  <a:pt x="184993" y="32965"/>
                </a:cubicBezTo>
                <a:cubicBezTo>
                  <a:pt x="157907" y="19422"/>
                  <a:pt x="126727" y="16743"/>
                  <a:pt x="97780" y="25450"/>
                </a:cubicBezTo>
                <a:lnTo>
                  <a:pt x="47625" y="40481"/>
                </a:lnTo>
                <a:lnTo>
                  <a:pt x="47625" y="23812"/>
                </a:lnTo>
                <a:close/>
              </a:path>
            </a:pathLst>
          </a:custGeom>
          <a:solidFill>
            <a:srgbClr val="FFFFFF"/>
          </a:solidFill>
          <a:ln/>
        </p:spPr>
        <p:txBody>
          <a:bodyPr/>
          <a:lstStyle/>
          <a:p>
            <a:endParaRPr lang="en-US"/>
          </a:p>
        </p:txBody>
      </p:sp>
      <p:sp>
        <p:nvSpPr>
          <p:cNvPr id="17" name="Text 14"/>
          <p:cNvSpPr/>
          <p:nvPr/>
        </p:nvSpPr>
        <p:spPr>
          <a:xfrm>
            <a:off x="8566150" y="3733800"/>
            <a:ext cx="29845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Teacher Dashboard</a:t>
            </a:r>
            <a:endParaRPr lang="en-US" sz="1600" dirty="0"/>
          </a:p>
        </p:txBody>
      </p:sp>
      <p:sp>
        <p:nvSpPr>
          <p:cNvPr id="18" name="Text 15"/>
          <p:cNvSpPr/>
          <p:nvPr/>
        </p:nvSpPr>
        <p:spPr>
          <a:xfrm>
            <a:off x="8382000" y="4191000"/>
            <a:ext cx="33528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Surface flagged events for manual review, restoring oversight.</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0" y="2489200"/>
            <a:ext cx="12192000" cy="508000"/>
          </a:xfrm>
          <a:prstGeom prst="rect">
            <a:avLst/>
          </a:prstGeom>
          <a:noFill/>
          <a:ln/>
        </p:spPr>
        <p:txBody>
          <a:bodyPr wrap="square" lIns="0" tIns="0" rIns="0" bIns="0" rtlCol="0" anchor="ctr"/>
          <a:lstStyle/>
          <a:p>
            <a:pPr marL="0" indent="0" algn="ctr">
              <a:lnSpc>
                <a:spcPct val="90000"/>
              </a:lnSpc>
              <a:buNone/>
            </a:pPr>
            <a:r>
              <a:rPr lang="en-US" sz="3600" dirty="0">
                <a:solidFill>
                  <a:srgbClr val="57AFFF"/>
                </a:solidFill>
                <a:latin typeface="Noto Sans SC" pitchFamily="34" charset="0"/>
                <a:ea typeface="Noto Sans SC" pitchFamily="34" charset="-122"/>
                <a:cs typeface="Noto Sans SC" pitchFamily="34" charset="-120"/>
              </a:rPr>
              <a:t>Responsible Disclosure Timeline</a:t>
            </a:r>
            <a:endParaRPr lang="en-US" sz="1600" dirty="0"/>
          </a:p>
        </p:txBody>
      </p:sp>
      <p:sp>
        <p:nvSpPr>
          <p:cNvPr id="4" name="Shape 1"/>
          <p:cNvSpPr/>
          <p:nvPr/>
        </p:nvSpPr>
        <p:spPr>
          <a:xfrm>
            <a:off x="254000" y="3860800"/>
            <a:ext cx="11684000" cy="50800"/>
          </a:xfrm>
          <a:custGeom>
            <a:avLst/>
            <a:gdLst/>
            <a:ahLst/>
            <a:cxnLst/>
            <a:rect l="l" t="t" r="r" b="b"/>
            <a:pathLst>
              <a:path w="11684000" h="50800">
                <a:moveTo>
                  <a:pt x="0" y="0"/>
                </a:moveTo>
                <a:lnTo>
                  <a:pt x="11684000" y="0"/>
                </a:lnTo>
                <a:lnTo>
                  <a:pt x="11684000" y="50800"/>
                </a:lnTo>
                <a:lnTo>
                  <a:pt x="0" y="50800"/>
                </a:lnTo>
                <a:lnTo>
                  <a:pt x="0" y="0"/>
                </a:lnTo>
                <a:close/>
              </a:path>
            </a:pathLst>
          </a:custGeom>
          <a:solidFill>
            <a:srgbClr val="3A76B8"/>
          </a:solidFill>
          <a:ln/>
        </p:spPr>
        <p:txBody>
          <a:bodyPr/>
          <a:lstStyle/>
          <a:p>
            <a:endParaRPr lang="en-US"/>
          </a:p>
        </p:txBody>
      </p:sp>
      <p:sp>
        <p:nvSpPr>
          <p:cNvPr id="5" name="Shape 2"/>
          <p:cNvSpPr/>
          <p:nvPr/>
        </p:nvSpPr>
        <p:spPr>
          <a:xfrm>
            <a:off x="1943100" y="3403600"/>
            <a:ext cx="203200" cy="203200"/>
          </a:xfrm>
          <a:custGeom>
            <a:avLst/>
            <a:gdLst/>
            <a:ahLst/>
            <a:cxnLst/>
            <a:rect l="l" t="t" r="r" b="b"/>
            <a:pathLst>
              <a:path w="203200" h="203200">
                <a:moveTo>
                  <a:pt x="101600" y="0"/>
                </a:moveTo>
                <a:lnTo>
                  <a:pt x="101600" y="0"/>
                </a:lnTo>
                <a:cubicBezTo>
                  <a:pt x="157675" y="0"/>
                  <a:pt x="203200" y="45525"/>
                  <a:pt x="203200" y="101600"/>
                </a:cubicBezTo>
                <a:lnTo>
                  <a:pt x="203200" y="101600"/>
                </a:lnTo>
                <a:cubicBezTo>
                  <a:pt x="203200" y="157675"/>
                  <a:pt x="157675" y="203200"/>
                  <a:pt x="101600" y="203200"/>
                </a:cubicBezTo>
                <a:lnTo>
                  <a:pt x="101600" y="203200"/>
                </a:lnTo>
                <a:cubicBezTo>
                  <a:pt x="45525" y="203200"/>
                  <a:pt x="0" y="157675"/>
                  <a:pt x="0" y="101600"/>
                </a:cubicBezTo>
                <a:lnTo>
                  <a:pt x="0" y="101600"/>
                </a:lnTo>
                <a:cubicBezTo>
                  <a:pt x="0" y="45525"/>
                  <a:pt x="45525" y="0"/>
                  <a:pt x="101600" y="0"/>
                </a:cubicBezTo>
                <a:close/>
              </a:path>
            </a:pathLst>
          </a:custGeom>
          <a:solidFill>
            <a:srgbClr val="57AFFF"/>
          </a:solidFill>
          <a:ln w="50800">
            <a:solidFill>
              <a:srgbClr val="EAEAEA"/>
            </a:solidFill>
            <a:prstDash val="solid"/>
          </a:ln>
        </p:spPr>
        <p:txBody>
          <a:bodyPr/>
          <a:lstStyle/>
          <a:p>
            <a:endParaRPr lang="en-US"/>
          </a:p>
        </p:txBody>
      </p:sp>
      <p:sp>
        <p:nvSpPr>
          <p:cNvPr id="6" name="Text 3"/>
          <p:cNvSpPr/>
          <p:nvPr/>
        </p:nvSpPr>
        <p:spPr>
          <a:xfrm>
            <a:off x="1550988" y="3810000"/>
            <a:ext cx="1092200" cy="304800"/>
          </a:xfrm>
          <a:prstGeom prst="rect">
            <a:avLst/>
          </a:prstGeom>
          <a:noFill/>
          <a:ln/>
        </p:spPr>
        <p:txBody>
          <a:bodyPr wrap="square" lIns="0" tIns="0" rIns="0" bIns="0" rtlCol="0" anchor="ctr"/>
          <a:lstStyle/>
          <a:p>
            <a:pPr marL="0" indent="0" algn="ctr">
              <a:lnSpc>
                <a:spcPct val="130000"/>
              </a:lnSpc>
              <a:buNone/>
            </a:pPr>
            <a:r>
              <a:rPr lang="en-US" sz="1600" dirty="0">
                <a:solidFill>
                  <a:srgbClr val="EAEAEA"/>
                </a:solidFill>
                <a:latin typeface="MiSans" pitchFamily="34" charset="0"/>
                <a:ea typeface="MiSans" pitchFamily="34" charset="-122"/>
                <a:cs typeface="MiSans" pitchFamily="34" charset="-120"/>
              </a:rPr>
              <a:t>Day 0</a:t>
            </a:r>
            <a:endParaRPr lang="en-US" sz="1600" dirty="0"/>
          </a:p>
        </p:txBody>
      </p:sp>
      <p:sp>
        <p:nvSpPr>
          <p:cNvPr id="7" name="Text 4"/>
          <p:cNvSpPr/>
          <p:nvPr/>
        </p:nvSpPr>
        <p:spPr>
          <a:xfrm>
            <a:off x="1082873" y="4114800"/>
            <a:ext cx="20193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Report Submitted</a:t>
            </a:r>
            <a:endParaRPr lang="en-US" sz="1600" dirty="0"/>
          </a:p>
        </p:txBody>
      </p:sp>
      <p:sp>
        <p:nvSpPr>
          <p:cNvPr id="8" name="Shape 5"/>
          <p:cNvSpPr/>
          <p:nvPr/>
        </p:nvSpPr>
        <p:spPr>
          <a:xfrm>
            <a:off x="4610100" y="3403600"/>
            <a:ext cx="203200" cy="203200"/>
          </a:xfrm>
          <a:custGeom>
            <a:avLst/>
            <a:gdLst/>
            <a:ahLst/>
            <a:cxnLst/>
            <a:rect l="l" t="t" r="r" b="b"/>
            <a:pathLst>
              <a:path w="203200" h="203200">
                <a:moveTo>
                  <a:pt x="101600" y="0"/>
                </a:moveTo>
                <a:lnTo>
                  <a:pt x="101600" y="0"/>
                </a:lnTo>
                <a:cubicBezTo>
                  <a:pt x="157675" y="0"/>
                  <a:pt x="203200" y="45525"/>
                  <a:pt x="203200" y="101600"/>
                </a:cubicBezTo>
                <a:lnTo>
                  <a:pt x="203200" y="101600"/>
                </a:lnTo>
                <a:cubicBezTo>
                  <a:pt x="203200" y="157675"/>
                  <a:pt x="157675" y="203200"/>
                  <a:pt x="101600" y="203200"/>
                </a:cubicBezTo>
                <a:lnTo>
                  <a:pt x="101600" y="203200"/>
                </a:lnTo>
                <a:cubicBezTo>
                  <a:pt x="45525" y="203200"/>
                  <a:pt x="0" y="157675"/>
                  <a:pt x="0" y="101600"/>
                </a:cubicBezTo>
                <a:lnTo>
                  <a:pt x="0" y="101600"/>
                </a:lnTo>
                <a:cubicBezTo>
                  <a:pt x="0" y="45525"/>
                  <a:pt x="45525" y="0"/>
                  <a:pt x="101600" y="0"/>
                </a:cubicBezTo>
                <a:close/>
              </a:path>
            </a:pathLst>
          </a:custGeom>
          <a:solidFill>
            <a:srgbClr val="57AFFF"/>
          </a:solidFill>
          <a:ln w="50800">
            <a:solidFill>
              <a:srgbClr val="EAEAEA"/>
            </a:solidFill>
            <a:prstDash val="solid"/>
          </a:ln>
        </p:spPr>
        <p:txBody>
          <a:bodyPr/>
          <a:lstStyle/>
          <a:p>
            <a:endParaRPr lang="en-US"/>
          </a:p>
        </p:txBody>
      </p:sp>
      <p:sp>
        <p:nvSpPr>
          <p:cNvPr id="9" name="Text 6"/>
          <p:cNvSpPr/>
          <p:nvPr/>
        </p:nvSpPr>
        <p:spPr>
          <a:xfrm>
            <a:off x="4155480" y="3810000"/>
            <a:ext cx="1219200" cy="304800"/>
          </a:xfrm>
          <a:prstGeom prst="rect">
            <a:avLst/>
          </a:prstGeom>
          <a:noFill/>
          <a:ln/>
        </p:spPr>
        <p:txBody>
          <a:bodyPr wrap="square" lIns="0" tIns="0" rIns="0" bIns="0" rtlCol="0" anchor="ctr"/>
          <a:lstStyle/>
          <a:p>
            <a:pPr marL="0" indent="0" algn="ctr">
              <a:lnSpc>
                <a:spcPct val="130000"/>
              </a:lnSpc>
              <a:buNone/>
            </a:pPr>
            <a:r>
              <a:rPr lang="en-US" sz="1600" dirty="0">
                <a:solidFill>
                  <a:srgbClr val="EAEAEA"/>
                </a:solidFill>
                <a:latin typeface="MiSans" pitchFamily="34" charset="0"/>
                <a:ea typeface="MiSans" pitchFamily="34" charset="-122"/>
                <a:cs typeface="MiSans" pitchFamily="34" charset="-120"/>
              </a:rPr>
              <a:t>Day 30</a:t>
            </a:r>
            <a:endParaRPr lang="en-US" sz="1600" dirty="0"/>
          </a:p>
        </p:txBody>
      </p:sp>
      <p:sp>
        <p:nvSpPr>
          <p:cNvPr id="10" name="Text 7"/>
          <p:cNvSpPr/>
          <p:nvPr/>
        </p:nvSpPr>
        <p:spPr>
          <a:xfrm>
            <a:off x="3204766" y="4114800"/>
            <a:ext cx="31115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Acknowledgment &amp; Patch Dev</a:t>
            </a:r>
            <a:endParaRPr lang="en-US" sz="1600" dirty="0"/>
          </a:p>
        </p:txBody>
      </p:sp>
      <p:sp>
        <p:nvSpPr>
          <p:cNvPr id="11" name="Shape 8"/>
          <p:cNvSpPr/>
          <p:nvPr/>
        </p:nvSpPr>
        <p:spPr>
          <a:xfrm>
            <a:off x="7277100" y="3403600"/>
            <a:ext cx="203200" cy="203200"/>
          </a:xfrm>
          <a:custGeom>
            <a:avLst/>
            <a:gdLst/>
            <a:ahLst/>
            <a:cxnLst/>
            <a:rect l="l" t="t" r="r" b="b"/>
            <a:pathLst>
              <a:path w="203200" h="203200">
                <a:moveTo>
                  <a:pt x="101600" y="0"/>
                </a:moveTo>
                <a:lnTo>
                  <a:pt x="101600" y="0"/>
                </a:lnTo>
                <a:cubicBezTo>
                  <a:pt x="157675" y="0"/>
                  <a:pt x="203200" y="45525"/>
                  <a:pt x="203200" y="101600"/>
                </a:cubicBezTo>
                <a:lnTo>
                  <a:pt x="203200" y="101600"/>
                </a:lnTo>
                <a:cubicBezTo>
                  <a:pt x="203200" y="157675"/>
                  <a:pt x="157675" y="203200"/>
                  <a:pt x="101600" y="203200"/>
                </a:cubicBezTo>
                <a:lnTo>
                  <a:pt x="101600" y="203200"/>
                </a:lnTo>
                <a:cubicBezTo>
                  <a:pt x="45525" y="203200"/>
                  <a:pt x="0" y="157675"/>
                  <a:pt x="0" y="101600"/>
                </a:cubicBezTo>
                <a:lnTo>
                  <a:pt x="0" y="101600"/>
                </a:lnTo>
                <a:cubicBezTo>
                  <a:pt x="0" y="45525"/>
                  <a:pt x="45525" y="0"/>
                  <a:pt x="101600" y="0"/>
                </a:cubicBezTo>
                <a:close/>
              </a:path>
            </a:pathLst>
          </a:custGeom>
          <a:solidFill>
            <a:srgbClr val="57AFFF"/>
          </a:solidFill>
          <a:ln w="50800">
            <a:solidFill>
              <a:srgbClr val="EAEAEA"/>
            </a:solidFill>
            <a:prstDash val="solid"/>
          </a:ln>
        </p:spPr>
        <p:txBody>
          <a:bodyPr/>
          <a:lstStyle/>
          <a:p>
            <a:endParaRPr lang="en-US"/>
          </a:p>
        </p:txBody>
      </p:sp>
      <p:sp>
        <p:nvSpPr>
          <p:cNvPr id="12" name="Text 9"/>
          <p:cNvSpPr/>
          <p:nvPr/>
        </p:nvSpPr>
        <p:spPr>
          <a:xfrm>
            <a:off x="6822480" y="3810000"/>
            <a:ext cx="1219200" cy="304800"/>
          </a:xfrm>
          <a:prstGeom prst="rect">
            <a:avLst/>
          </a:prstGeom>
          <a:noFill/>
          <a:ln/>
        </p:spPr>
        <p:txBody>
          <a:bodyPr wrap="square" lIns="0" tIns="0" rIns="0" bIns="0" rtlCol="0" anchor="ctr"/>
          <a:lstStyle/>
          <a:p>
            <a:pPr marL="0" indent="0" algn="ctr">
              <a:lnSpc>
                <a:spcPct val="130000"/>
              </a:lnSpc>
              <a:buNone/>
            </a:pPr>
            <a:r>
              <a:rPr lang="en-US" sz="1600" dirty="0">
                <a:solidFill>
                  <a:srgbClr val="EAEAEA"/>
                </a:solidFill>
                <a:latin typeface="MiSans" pitchFamily="34" charset="0"/>
                <a:ea typeface="MiSans" pitchFamily="34" charset="-122"/>
                <a:cs typeface="MiSans" pitchFamily="34" charset="-120"/>
              </a:rPr>
              <a:t>Day 60</a:t>
            </a:r>
            <a:endParaRPr lang="en-US" sz="1600" dirty="0"/>
          </a:p>
        </p:txBody>
      </p:sp>
      <p:sp>
        <p:nvSpPr>
          <p:cNvPr id="13" name="Text 10"/>
          <p:cNvSpPr/>
          <p:nvPr/>
        </p:nvSpPr>
        <p:spPr>
          <a:xfrm>
            <a:off x="6482556" y="4114800"/>
            <a:ext cx="18923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Patch Validation</a:t>
            </a:r>
            <a:endParaRPr lang="en-US" sz="1600" dirty="0"/>
          </a:p>
        </p:txBody>
      </p:sp>
      <p:sp>
        <p:nvSpPr>
          <p:cNvPr id="14" name="Shape 11"/>
          <p:cNvSpPr/>
          <p:nvPr/>
        </p:nvSpPr>
        <p:spPr>
          <a:xfrm>
            <a:off x="9944100" y="3403600"/>
            <a:ext cx="203200" cy="203200"/>
          </a:xfrm>
          <a:custGeom>
            <a:avLst/>
            <a:gdLst/>
            <a:ahLst/>
            <a:cxnLst/>
            <a:rect l="l" t="t" r="r" b="b"/>
            <a:pathLst>
              <a:path w="203200" h="203200">
                <a:moveTo>
                  <a:pt x="101600" y="0"/>
                </a:moveTo>
                <a:lnTo>
                  <a:pt x="101600" y="0"/>
                </a:lnTo>
                <a:cubicBezTo>
                  <a:pt x="157675" y="0"/>
                  <a:pt x="203200" y="45525"/>
                  <a:pt x="203200" y="101600"/>
                </a:cubicBezTo>
                <a:lnTo>
                  <a:pt x="203200" y="101600"/>
                </a:lnTo>
                <a:cubicBezTo>
                  <a:pt x="203200" y="157675"/>
                  <a:pt x="157675" y="203200"/>
                  <a:pt x="101600" y="203200"/>
                </a:cubicBezTo>
                <a:lnTo>
                  <a:pt x="101600" y="203200"/>
                </a:lnTo>
                <a:cubicBezTo>
                  <a:pt x="45525" y="203200"/>
                  <a:pt x="0" y="157675"/>
                  <a:pt x="0" y="101600"/>
                </a:cubicBezTo>
                <a:lnTo>
                  <a:pt x="0" y="101600"/>
                </a:lnTo>
                <a:cubicBezTo>
                  <a:pt x="0" y="45525"/>
                  <a:pt x="45525" y="0"/>
                  <a:pt x="101600" y="0"/>
                </a:cubicBezTo>
                <a:close/>
              </a:path>
            </a:pathLst>
          </a:custGeom>
          <a:solidFill>
            <a:srgbClr val="57AFFF"/>
          </a:solidFill>
          <a:ln w="50800">
            <a:solidFill>
              <a:srgbClr val="EAEAEA"/>
            </a:solidFill>
            <a:prstDash val="solid"/>
          </a:ln>
        </p:spPr>
        <p:txBody>
          <a:bodyPr/>
          <a:lstStyle/>
          <a:p>
            <a:endParaRPr lang="en-US"/>
          </a:p>
        </p:txBody>
      </p:sp>
      <p:sp>
        <p:nvSpPr>
          <p:cNvPr id="15" name="Text 12"/>
          <p:cNvSpPr/>
          <p:nvPr/>
        </p:nvSpPr>
        <p:spPr>
          <a:xfrm>
            <a:off x="9489480" y="3810000"/>
            <a:ext cx="1219200" cy="304800"/>
          </a:xfrm>
          <a:prstGeom prst="rect">
            <a:avLst/>
          </a:prstGeom>
          <a:noFill/>
          <a:ln/>
        </p:spPr>
        <p:txBody>
          <a:bodyPr wrap="square" lIns="0" tIns="0" rIns="0" bIns="0" rtlCol="0" anchor="ctr"/>
          <a:lstStyle/>
          <a:p>
            <a:pPr marL="0" indent="0" algn="ctr">
              <a:lnSpc>
                <a:spcPct val="130000"/>
              </a:lnSpc>
              <a:buNone/>
            </a:pPr>
            <a:r>
              <a:rPr lang="en-US" sz="1600" dirty="0">
                <a:solidFill>
                  <a:srgbClr val="EAEAEA"/>
                </a:solidFill>
                <a:latin typeface="MiSans" pitchFamily="34" charset="0"/>
                <a:ea typeface="MiSans" pitchFamily="34" charset="-122"/>
                <a:cs typeface="MiSans" pitchFamily="34" charset="-120"/>
              </a:rPr>
              <a:t>Day 90</a:t>
            </a:r>
            <a:endParaRPr lang="en-US" sz="1600" dirty="0"/>
          </a:p>
        </p:txBody>
      </p:sp>
      <p:sp>
        <p:nvSpPr>
          <p:cNvPr id="16" name="Text 13"/>
          <p:cNvSpPr/>
          <p:nvPr/>
        </p:nvSpPr>
        <p:spPr>
          <a:xfrm>
            <a:off x="8562975" y="4114800"/>
            <a:ext cx="3060700" cy="254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Coordinated Public Disclosure</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pic>
        <p:nvPicPr>
          <p:cNvPr id="3" name="Image 1" descr="https://kimi-web-img.moonshot.cn/img/as2.ftcdn.net/cd949201b2e78875903fc59ae513da205ecb0c9b.jpg"/>
          <p:cNvPicPr>
            <a:picLocks noChangeAspect="1"/>
          </p:cNvPicPr>
          <p:nvPr/>
        </p:nvPicPr>
        <p:blipFill>
          <a:blip r:embed="rId4"/>
          <a:srcRect t="8282" b="8282"/>
          <a:stretch/>
        </p:blipFill>
        <p:spPr>
          <a:xfrm>
            <a:off x="254000" y="1803400"/>
            <a:ext cx="5842000" cy="3251200"/>
          </a:xfrm>
          <a:prstGeom prst="roundRect">
            <a:avLst>
              <a:gd name="adj" fmla="val 3125"/>
            </a:avLst>
          </a:prstGeom>
        </p:spPr>
      </p:pic>
      <p:sp>
        <p:nvSpPr>
          <p:cNvPr id="4" name="Text 0"/>
          <p:cNvSpPr/>
          <p:nvPr/>
        </p:nvSpPr>
        <p:spPr>
          <a:xfrm>
            <a:off x="6400800" y="1752600"/>
            <a:ext cx="5537200" cy="1016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Students as Security Allies</a:t>
            </a:r>
            <a:endParaRPr lang="en-US" sz="1600" dirty="0"/>
          </a:p>
        </p:txBody>
      </p:sp>
      <p:sp>
        <p:nvSpPr>
          <p:cNvPr id="5" name="Text 1"/>
          <p:cNvSpPr/>
          <p:nvPr/>
        </p:nvSpPr>
        <p:spPr>
          <a:xfrm>
            <a:off x="6400800" y="2971800"/>
            <a:ext cx="5537200" cy="21336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Invite learners to ethical hacking clubs and bug-bounty programs. By celebrating student contributions, we shift campus culture from exploitation to collaboration, turning the curiosity that found this leak into a continuous defense force.</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pic>
        <p:nvPicPr>
          <p:cNvPr id="3" name="Image 1" descr="https://kimi-img.moonshot.cn/pub/slides/25-10-18-12:06:36-d3ph4j6f5ku2surp63d0.png"/>
          <p:cNvPicPr>
            <a:picLocks noChangeAspect="1"/>
          </p:cNvPicPr>
          <p:nvPr/>
        </p:nvPicPr>
        <p:blipFill>
          <a:blip r:embed="rId4"/>
          <a:stretch>
            <a:fillRect/>
          </a:stretch>
        </p:blipFill>
        <p:spPr>
          <a:xfrm>
            <a:off x="244855" y="679048"/>
            <a:ext cx="5814412" cy="2812748"/>
          </a:xfrm>
          <a:prstGeom prst="roundRect">
            <a:avLst>
              <a:gd name="adj" fmla="val 3125"/>
            </a:avLst>
          </a:prstGeom>
        </p:spPr>
      </p:pic>
      <p:sp>
        <p:nvSpPr>
          <p:cNvPr id="4" name="Text 0"/>
          <p:cNvSpPr/>
          <p:nvPr/>
        </p:nvSpPr>
        <p:spPr>
          <a:xfrm>
            <a:off x="6304122" y="558800"/>
            <a:ext cx="5537200" cy="1016000"/>
          </a:xfrm>
          <a:prstGeom prst="rect">
            <a:avLst/>
          </a:prstGeom>
          <a:noFill/>
          <a:ln/>
        </p:spPr>
        <p:txBody>
          <a:bodyPr wrap="square" lIns="0" tIns="0" rIns="0" bIns="0" rtlCol="0" anchor="ctr"/>
          <a:lstStyle/>
          <a:p>
            <a:pPr marL="0" indent="0">
              <a:lnSpc>
                <a:spcPct val="90000"/>
              </a:lnSpc>
              <a:buNone/>
            </a:pPr>
            <a:r>
              <a:rPr lang="en-US" sz="3600" b="1" dirty="0">
                <a:solidFill>
                  <a:srgbClr val="57AFFF"/>
                </a:solidFill>
                <a:latin typeface="Noto Sans SC" pitchFamily="34" charset="0"/>
                <a:ea typeface="Noto Sans SC" pitchFamily="34" charset="-122"/>
                <a:cs typeface="Noto Sans SC" pitchFamily="34" charset="-120"/>
              </a:rPr>
              <a:t>How to Contact me</a:t>
            </a:r>
            <a:endParaRPr lang="en-US" sz="1600" dirty="0"/>
          </a:p>
        </p:txBody>
      </p:sp>
      <p:sp>
        <p:nvSpPr>
          <p:cNvPr id="5" name="Text 1"/>
          <p:cNvSpPr/>
          <p:nvPr/>
        </p:nvSpPr>
        <p:spPr>
          <a:xfrm>
            <a:off x="6304122" y="1574800"/>
            <a:ext cx="5537200" cy="2133600"/>
          </a:xfrm>
          <a:prstGeom prst="rect">
            <a:avLst/>
          </a:prstGeom>
          <a:noFill/>
          <a:ln/>
        </p:spPr>
        <p:txBody>
          <a:bodyPr wrap="square" lIns="0" tIns="0" rIns="0" bIns="0" rtlCol="0" anchor="ctr"/>
          <a:lstStyle/>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Name: Amadu Stickler</a:t>
            </a: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Company: Tuerss.com</a:t>
            </a: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Email: lilami@tuerss.com</a:t>
            </a: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Website: https://tuerss.com</a:t>
            </a:r>
            <a:endParaRPr lang="en-US" sz="1600" dirty="0"/>
          </a:p>
          <a:p>
            <a:pPr marL="0" indent="0">
              <a:lnSpc>
                <a:spcPct val="130000"/>
              </a:lnSpc>
              <a:buNone/>
            </a:pP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BEST CONTACT METHOD: Email (lilami@tuerss.com)</a:t>
            </a:r>
            <a:endParaRPr lang="en-US" sz="1600" dirty="0"/>
          </a:p>
          <a:p>
            <a:pPr marL="0" indent="0">
              <a:lnSpc>
                <a:spcPct val="130000"/>
              </a:lnSpc>
              <a:buNone/>
            </a:pPr>
            <a:endParaRPr lang="en-US" sz="1600" dirty="0"/>
          </a:p>
        </p:txBody>
      </p:sp>
      <p:sp>
        <p:nvSpPr>
          <p:cNvPr id="6" name="Text 2"/>
          <p:cNvSpPr/>
          <p:nvPr/>
        </p:nvSpPr>
        <p:spPr>
          <a:xfrm>
            <a:off x="6134100" y="3855318"/>
            <a:ext cx="6609273" cy="2645511"/>
          </a:xfrm>
          <a:prstGeom prst="rect">
            <a:avLst/>
          </a:prstGeom>
          <a:noFill/>
          <a:ln/>
        </p:spPr>
        <p:txBody>
          <a:bodyPr wrap="square" lIns="91440" tIns="45720" rIns="91440" bIns="45720" rtlCol="0" anchor="t"/>
          <a:lstStyle/>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FOR CLASSKICK SECURITY TEAM:</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I am available to:</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Provide detailed technical walkthrough</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Demonstrate the exploit in controlled environment</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Assist with patch development and testing</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Verify fix effectiveness</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Coordinate responsible disclosure</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Answer any questions about the vulnerability</a:t>
            </a:r>
            <a:endParaRPr lang="en-US" sz="1600" dirty="0"/>
          </a:p>
          <a:p>
            <a:pPr marL="0" indent="0">
              <a:lnSpc>
                <a:spcPct val="100000"/>
              </a:lnSpc>
              <a:buNone/>
            </a:pPr>
            <a:r>
              <a:rPr lang="en-US" sz="1600" dirty="0">
                <a:solidFill>
                  <a:srgbClr val="FFFFFF"/>
                </a:solidFill>
                <a:latin typeface="微软雅黑" pitchFamily="34" charset="0"/>
                <a:ea typeface="微软雅黑" pitchFamily="34" charset="-122"/>
                <a:cs typeface="微软雅黑" pitchFamily="34" charset="-120"/>
              </a:rPr>
              <a:t>• Test proposed fixes before deployment</a:t>
            </a:r>
            <a:endParaRPr lang="en-US" sz="1600" dirty="0"/>
          </a:p>
          <a:p>
            <a:pPr marL="0" indent="0">
              <a:lnSpc>
                <a:spcPct val="100000"/>
              </a:lnSpc>
              <a:buNone/>
            </a:pPr>
            <a:endParaRPr lang="en-US" sz="1600" dirty="0"/>
          </a:p>
        </p:txBody>
      </p:sp>
      <p:sp>
        <p:nvSpPr>
          <p:cNvPr id="7" name="Text 3"/>
          <p:cNvSpPr/>
          <p:nvPr/>
        </p:nvSpPr>
        <p:spPr>
          <a:xfrm>
            <a:off x="596900" y="4111273"/>
            <a:ext cx="5537200" cy="2133600"/>
          </a:xfrm>
          <a:prstGeom prst="rect">
            <a:avLst/>
          </a:prstGeom>
          <a:noFill/>
          <a:ln/>
        </p:spPr>
        <p:txBody>
          <a:bodyPr wrap="square" lIns="0" tIns="0" rIns="0" bIns="0" rtlCol="0" anchor="ctr"/>
          <a:lstStyle/>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RESPONSE TIME:</a:t>
            </a: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I typically respond to emails within 24-48 hours. For urgent security matters,</a:t>
            </a:r>
            <a:endParaRPr lang="en-US" sz="1600" dirty="0"/>
          </a:p>
          <a:p>
            <a:pPr marL="0" indent="0">
              <a:lnSpc>
                <a:spcPct val="130000"/>
              </a:lnSpc>
              <a:buNone/>
            </a:pPr>
            <a:r>
              <a:rPr lang="en-US" sz="1600" dirty="0">
                <a:solidFill>
                  <a:srgbClr val="EAEAEA"/>
                </a:solidFill>
                <a:latin typeface="微软雅黑" pitchFamily="34" charset="0"/>
                <a:ea typeface="微软雅黑" pitchFamily="34" charset="-122"/>
                <a:cs typeface="微软雅黑" pitchFamily="34" charset="-120"/>
              </a:rPr>
              <a:t>please mark the email as "URGENT: Security Vulnerability" in the subject line.</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0" y="1473200"/>
            <a:ext cx="12192000" cy="508000"/>
          </a:xfrm>
          <a:prstGeom prst="rect">
            <a:avLst/>
          </a:prstGeom>
          <a:noFill/>
          <a:ln/>
        </p:spPr>
        <p:txBody>
          <a:bodyPr wrap="square" lIns="0" tIns="0" rIns="0" bIns="0" rtlCol="0" anchor="ctr"/>
          <a:lstStyle/>
          <a:p>
            <a:pPr marL="0" indent="0" algn="ctr">
              <a:lnSpc>
                <a:spcPct val="90000"/>
              </a:lnSpc>
              <a:buNone/>
            </a:pPr>
            <a:r>
              <a:rPr lang="en-US" sz="3600" dirty="0">
                <a:solidFill>
                  <a:srgbClr val="57AFFF"/>
                </a:solidFill>
                <a:latin typeface="Noto Sans SC" pitchFamily="34" charset="0"/>
                <a:ea typeface="Noto Sans SC" pitchFamily="34" charset="-122"/>
                <a:cs typeface="Noto Sans SC" pitchFamily="34" charset="-120"/>
              </a:rPr>
              <a:t>Demand Secure EdTech</a:t>
            </a:r>
            <a:endParaRPr lang="en-US" sz="1600" dirty="0"/>
          </a:p>
        </p:txBody>
      </p:sp>
      <p:sp>
        <p:nvSpPr>
          <p:cNvPr id="4" name="Text 1"/>
          <p:cNvSpPr/>
          <p:nvPr/>
        </p:nvSpPr>
        <p:spPr>
          <a:xfrm>
            <a:off x="1219200" y="2387600"/>
            <a:ext cx="9753600" cy="1066800"/>
          </a:xfrm>
          <a:prstGeom prst="rect">
            <a:avLst/>
          </a:prstGeom>
          <a:noFill/>
          <a:ln/>
        </p:spPr>
        <p:txBody>
          <a:bodyPr wrap="square" lIns="0" tIns="0" rIns="0" bIns="0" rtlCol="0" anchor="ctr"/>
          <a:lstStyle/>
          <a:p>
            <a:pPr marL="0" indent="0" algn="ctr">
              <a:lnSpc>
                <a:spcPct val="130000"/>
              </a:lnSpc>
              <a:buNone/>
            </a:pPr>
            <a:r>
              <a:rPr lang="en-US" sz="1800" dirty="0">
                <a:solidFill>
                  <a:srgbClr val="EAEAEA"/>
                </a:solidFill>
                <a:latin typeface="MiSans" pitchFamily="34" charset="0"/>
                <a:ea typeface="MiSans" pitchFamily="34" charset="-122"/>
                <a:cs typeface="MiSans" pitchFamily="34" charset="-120"/>
              </a:rPr>
              <a:t>Treat K-12 platforms like critical infrastructure. Mandate third-party audits, publish security contacts, and embed privacy-by-design. Admins must add security clauses to procurement contracts.</a:t>
            </a:r>
            <a:endParaRPr lang="en-US" sz="1600" dirty="0"/>
          </a:p>
        </p:txBody>
      </p:sp>
      <p:sp>
        <p:nvSpPr>
          <p:cNvPr id="5" name="Shape 2"/>
          <p:cNvSpPr/>
          <p:nvPr/>
        </p:nvSpPr>
        <p:spPr>
          <a:xfrm>
            <a:off x="1693267" y="38608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alpha val="50196"/>
            </a:srgbClr>
          </a:solidFill>
          <a:ln/>
        </p:spPr>
        <p:txBody>
          <a:bodyPr/>
          <a:lstStyle/>
          <a:p>
            <a:endParaRPr lang="en-US"/>
          </a:p>
        </p:txBody>
      </p:sp>
      <p:sp>
        <p:nvSpPr>
          <p:cNvPr id="6" name="Shape 3"/>
          <p:cNvSpPr/>
          <p:nvPr/>
        </p:nvSpPr>
        <p:spPr>
          <a:xfrm>
            <a:off x="1915517" y="4140200"/>
            <a:ext cx="571500" cy="457200"/>
          </a:xfrm>
          <a:custGeom>
            <a:avLst/>
            <a:gdLst/>
            <a:ahLst/>
            <a:cxnLst/>
            <a:rect l="l" t="t" r="r" b="b"/>
            <a:pathLst>
              <a:path w="571500" h="457200">
                <a:moveTo>
                  <a:pt x="57239" y="57150"/>
                </a:moveTo>
                <a:cubicBezTo>
                  <a:pt x="57239" y="25628"/>
                  <a:pt x="82867" y="0"/>
                  <a:pt x="114389" y="0"/>
                </a:cubicBezTo>
                <a:lnTo>
                  <a:pt x="247888" y="0"/>
                </a:lnTo>
                <a:cubicBezTo>
                  <a:pt x="263069" y="0"/>
                  <a:pt x="277624" y="5983"/>
                  <a:pt x="288340" y="16699"/>
                </a:cubicBezTo>
                <a:lnTo>
                  <a:pt x="383351" y="111889"/>
                </a:lnTo>
                <a:cubicBezTo>
                  <a:pt x="394067" y="122605"/>
                  <a:pt x="400050" y="137160"/>
                  <a:pt x="400050" y="152340"/>
                </a:cubicBezTo>
                <a:lnTo>
                  <a:pt x="400050" y="239405"/>
                </a:lnTo>
                <a:lnTo>
                  <a:pt x="282178" y="357277"/>
                </a:lnTo>
                <a:lnTo>
                  <a:pt x="244584" y="357277"/>
                </a:lnTo>
                <a:lnTo>
                  <a:pt x="230207" y="309414"/>
                </a:lnTo>
                <a:cubicBezTo>
                  <a:pt x="226010" y="295394"/>
                  <a:pt x="213152" y="285839"/>
                  <a:pt x="198507" y="285839"/>
                </a:cubicBezTo>
                <a:cubicBezTo>
                  <a:pt x="188416" y="285839"/>
                  <a:pt x="178951" y="290393"/>
                  <a:pt x="172700" y="298252"/>
                </a:cubicBezTo>
                <a:lnTo>
                  <a:pt x="119033" y="365224"/>
                </a:lnTo>
                <a:cubicBezTo>
                  <a:pt x="111621" y="374422"/>
                  <a:pt x="113139" y="387995"/>
                  <a:pt x="122337" y="395317"/>
                </a:cubicBezTo>
                <a:cubicBezTo>
                  <a:pt x="131534" y="402640"/>
                  <a:pt x="145107" y="401211"/>
                  <a:pt x="152430" y="391924"/>
                </a:cubicBezTo>
                <a:lnTo>
                  <a:pt x="194489" y="339417"/>
                </a:lnTo>
                <a:lnTo>
                  <a:pt x="208062" y="384691"/>
                </a:lnTo>
                <a:cubicBezTo>
                  <a:pt x="210741" y="393799"/>
                  <a:pt x="219135" y="399961"/>
                  <a:pt x="228600" y="399961"/>
                </a:cubicBezTo>
                <a:lnTo>
                  <a:pt x="256729" y="399961"/>
                </a:lnTo>
                <a:cubicBezTo>
                  <a:pt x="255925" y="402729"/>
                  <a:pt x="255210" y="405586"/>
                  <a:pt x="254675" y="408444"/>
                </a:cubicBezTo>
                <a:lnTo>
                  <a:pt x="244941" y="457111"/>
                </a:lnTo>
                <a:lnTo>
                  <a:pt x="114389" y="457111"/>
                </a:lnTo>
                <a:cubicBezTo>
                  <a:pt x="82868" y="457111"/>
                  <a:pt x="57239" y="431483"/>
                  <a:pt x="57239" y="399961"/>
                </a:cubicBezTo>
                <a:lnTo>
                  <a:pt x="57239" y="57061"/>
                </a:lnTo>
                <a:close/>
                <a:moveTo>
                  <a:pt x="242977" y="52239"/>
                </a:moveTo>
                <a:lnTo>
                  <a:pt x="242977" y="135731"/>
                </a:lnTo>
                <a:cubicBezTo>
                  <a:pt x="242977" y="147608"/>
                  <a:pt x="252532" y="157163"/>
                  <a:pt x="264408" y="157163"/>
                </a:cubicBezTo>
                <a:lnTo>
                  <a:pt x="347901" y="157163"/>
                </a:lnTo>
                <a:lnTo>
                  <a:pt x="242977" y="52239"/>
                </a:lnTo>
                <a:close/>
                <a:moveTo>
                  <a:pt x="296734" y="416927"/>
                </a:moveTo>
                <a:cubicBezTo>
                  <a:pt x="298966" y="405854"/>
                  <a:pt x="304413" y="395674"/>
                  <a:pt x="312360" y="387727"/>
                </a:cubicBezTo>
                <a:lnTo>
                  <a:pt x="418534" y="281553"/>
                </a:lnTo>
                <a:lnTo>
                  <a:pt x="489972" y="352991"/>
                </a:lnTo>
                <a:lnTo>
                  <a:pt x="383798" y="459165"/>
                </a:lnTo>
                <a:cubicBezTo>
                  <a:pt x="375851" y="467112"/>
                  <a:pt x="365671" y="472559"/>
                  <a:pt x="354598" y="474791"/>
                </a:cubicBezTo>
                <a:lnTo>
                  <a:pt x="301377" y="485418"/>
                </a:lnTo>
                <a:cubicBezTo>
                  <a:pt x="300573" y="485596"/>
                  <a:pt x="299680" y="485686"/>
                  <a:pt x="298787" y="485686"/>
                </a:cubicBezTo>
                <a:cubicBezTo>
                  <a:pt x="291644" y="485686"/>
                  <a:pt x="285750" y="479881"/>
                  <a:pt x="285750" y="472648"/>
                </a:cubicBezTo>
                <a:cubicBezTo>
                  <a:pt x="285750" y="471755"/>
                  <a:pt x="285839" y="470952"/>
                  <a:pt x="286018" y="470059"/>
                </a:cubicBezTo>
                <a:lnTo>
                  <a:pt x="296644" y="416838"/>
                </a:lnTo>
                <a:close/>
                <a:moveTo>
                  <a:pt x="535871" y="307092"/>
                </a:moveTo>
                <a:lnTo>
                  <a:pt x="510153" y="332809"/>
                </a:lnTo>
                <a:lnTo>
                  <a:pt x="438716" y="261372"/>
                </a:lnTo>
                <a:lnTo>
                  <a:pt x="464433" y="235654"/>
                </a:lnTo>
                <a:cubicBezTo>
                  <a:pt x="484168" y="215920"/>
                  <a:pt x="516136" y="215920"/>
                  <a:pt x="535871" y="235654"/>
                </a:cubicBezTo>
                <a:cubicBezTo>
                  <a:pt x="555605" y="255389"/>
                  <a:pt x="555605" y="287357"/>
                  <a:pt x="535871" y="307092"/>
                </a:cubicBezTo>
                <a:close/>
              </a:path>
            </a:pathLst>
          </a:custGeom>
          <a:solidFill>
            <a:srgbClr val="FFFFFF"/>
          </a:solidFill>
          <a:ln/>
        </p:spPr>
        <p:txBody>
          <a:bodyPr/>
          <a:lstStyle/>
          <a:p>
            <a:endParaRPr lang="en-US"/>
          </a:p>
        </p:txBody>
      </p:sp>
      <p:sp>
        <p:nvSpPr>
          <p:cNvPr id="7" name="Text 4"/>
          <p:cNvSpPr/>
          <p:nvPr/>
        </p:nvSpPr>
        <p:spPr>
          <a:xfrm>
            <a:off x="923727" y="5029200"/>
            <a:ext cx="25527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Mandate Audits</a:t>
            </a:r>
            <a:endParaRPr lang="en-US" sz="1600" dirty="0"/>
          </a:p>
        </p:txBody>
      </p:sp>
      <p:sp>
        <p:nvSpPr>
          <p:cNvPr id="8" name="Shape 5"/>
          <p:cNvSpPr/>
          <p:nvPr/>
        </p:nvSpPr>
        <p:spPr>
          <a:xfrm>
            <a:off x="5587802" y="38608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alpha val="50196"/>
            </a:srgbClr>
          </a:solidFill>
          <a:ln/>
        </p:spPr>
        <p:txBody>
          <a:bodyPr/>
          <a:lstStyle/>
          <a:p>
            <a:endParaRPr lang="en-US"/>
          </a:p>
        </p:txBody>
      </p:sp>
      <p:sp>
        <p:nvSpPr>
          <p:cNvPr id="9" name="Shape 6"/>
          <p:cNvSpPr/>
          <p:nvPr/>
        </p:nvSpPr>
        <p:spPr>
          <a:xfrm>
            <a:off x="5838627" y="4140200"/>
            <a:ext cx="514350" cy="457200"/>
          </a:xfrm>
          <a:custGeom>
            <a:avLst/>
            <a:gdLst/>
            <a:ahLst/>
            <a:cxnLst/>
            <a:rect l="l" t="t" r="r" b="b"/>
            <a:pathLst>
              <a:path w="514350" h="457200">
                <a:moveTo>
                  <a:pt x="0" y="85725"/>
                </a:moveTo>
                <a:cubicBezTo>
                  <a:pt x="0" y="54203"/>
                  <a:pt x="25628" y="28575"/>
                  <a:pt x="57150" y="28575"/>
                </a:cubicBezTo>
                <a:lnTo>
                  <a:pt x="457200" y="28575"/>
                </a:lnTo>
                <a:cubicBezTo>
                  <a:pt x="488722" y="28575"/>
                  <a:pt x="514350" y="54203"/>
                  <a:pt x="514350" y="85725"/>
                </a:cubicBezTo>
                <a:lnTo>
                  <a:pt x="0" y="85725"/>
                </a:lnTo>
                <a:close/>
                <a:moveTo>
                  <a:pt x="0" y="128588"/>
                </a:moveTo>
                <a:lnTo>
                  <a:pt x="514350" y="128588"/>
                </a:lnTo>
                <a:lnTo>
                  <a:pt x="514350" y="371475"/>
                </a:lnTo>
                <a:cubicBezTo>
                  <a:pt x="514350" y="402997"/>
                  <a:pt x="488722" y="428625"/>
                  <a:pt x="457200" y="428625"/>
                </a:cubicBezTo>
                <a:lnTo>
                  <a:pt x="57150" y="428625"/>
                </a:lnTo>
                <a:cubicBezTo>
                  <a:pt x="25628" y="428625"/>
                  <a:pt x="0" y="402997"/>
                  <a:pt x="0" y="371475"/>
                </a:cubicBezTo>
                <a:lnTo>
                  <a:pt x="0" y="128588"/>
                </a:lnTo>
                <a:close/>
                <a:moveTo>
                  <a:pt x="220831" y="371475"/>
                </a:moveTo>
                <a:cubicBezTo>
                  <a:pt x="238869" y="371475"/>
                  <a:pt x="252353" y="354151"/>
                  <a:pt x="240834" y="340221"/>
                </a:cubicBezTo>
                <a:cubicBezTo>
                  <a:pt x="227707" y="324416"/>
                  <a:pt x="207883" y="314325"/>
                  <a:pt x="185738" y="314325"/>
                </a:cubicBezTo>
                <a:lnTo>
                  <a:pt x="128588" y="314325"/>
                </a:lnTo>
                <a:cubicBezTo>
                  <a:pt x="106442" y="314325"/>
                  <a:pt x="86618" y="324416"/>
                  <a:pt x="73491" y="340221"/>
                </a:cubicBezTo>
                <a:cubicBezTo>
                  <a:pt x="61972" y="354151"/>
                  <a:pt x="75456" y="371475"/>
                  <a:pt x="93494" y="371475"/>
                </a:cubicBezTo>
                <a:lnTo>
                  <a:pt x="220742" y="371475"/>
                </a:lnTo>
                <a:close/>
                <a:moveTo>
                  <a:pt x="157163" y="278606"/>
                </a:moveTo>
                <a:cubicBezTo>
                  <a:pt x="184762" y="278606"/>
                  <a:pt x="207169" y="256199"/>
                  <a:pt x="207169" y="228600"/>
                </a:cubicBezTo>
                <a:cubicBezTo>
                  <a:pt x="207169" y="201001"/>
                  <a:pt x="184762" y="178594"/>
                  <a:pt x="157163" y="178594"/>
                </a:cubicBezTo>
                <a:cubicBezTo>
                  <a:pt x="129563" y="178594"/>
                  <a:pt x="107156" y="201001"/>
                  <a:pt x="107156" y="228600"/>
                </a:cubicBezTo>
                <a:cubicBezTo>
                  <a:pt x="107156" y="256199"/>
                  <a:pt x="129563" y="278606"/>
                  <a:pt x="157163" y="278606"/>
                </a:cubicBezTo>
                <a:close/>
                <a:moveTo>
                  <a:pt x="321469" y="185738"/>
                </a:moveTo>
                <a:cubicBezTo>
                  <a:pt x="309592" y="185738"/>
                  <a:pt x="300038" y="195292"/>
                  <a:pt x="300038" y="207169"/>
                </a:cubicBezTo>
                <a:cubicBezTo>
                  <a:pt x="300038" y="219045"/>
                  <a:pt x="309592" y="228600"/>
                  <a:pt x="321469" y="228600"/>
                </a:cubicBezTo>
                <a:lnTo>
                  <a:pt x="421481" y="228600"/>
                </a:lnTo>
                <a:cubicBezTo>
                  <a:pt x="433358" y="228600"/>
                  <a:pt x="442913" y="219045"/>
                  <a:pt x="442913" y="207169"/>
                </a:cubicBezTo>
                <a:cubicBezTo>
                  <a:pt x="442913" y="195292"/>
                  <a:pt x="433358" y="185738"/>
                  <a:pt x="421481" y="185738"/>
                </a:cubicBezTo>
                <a:lnTo>
                  <a:pt x="321469" y="185738"/>
                </a:lnTo>
                <a:close/>
                <a:moveTo>
                  <a:pt x="321469" y="271463"/>
                </a:moveTo>
                <a:cubicBezTo>
                  <a:pt x="309592" y="271463"/>
                  <a:pt x="300038" y="281017"/>
                  <a:pt x="300038" y="292894"/>
                </a:cubicBezTo>
                <a:cubicBezTo>
                  <a:pt x="300038" y="304770"/>
                  <a:pt x="309592" y="314325"/>
                  <a:pt x="321469" y="314325"/>
                </a:cubicBezTo>
                <a:lnTo>
                  <a:pt x="421481" y="314325"/>
                </a:lnTo>
                <a:cubicBezTo>
                  <a:pt x="433358" y="314325"/>
                  <a:pt x="442913" y="304770"/>
                  <a:pt x="442913" y="292894"/>
                </a:cubicBezTo>
                <a:cubicBezTo>
                  <a:pt x="442913" y="281017"/>
                  <a:pt x="433358" y="271463"/>
                  <a:pt x="421481" y="271463"/>
                </a:cubicBezTo>
                <a:lnTo>
                  <a:pt x="321469" y="271463"/>
                </a:lnTo>
                <a:close/>
              </a:path>
            </a:pathLst>
          </a:custGeom>
          <a:solidFill>
            <a:srgbClr val="FFFFFF"/>
          </a:solidFill>
          <a:ln/>
        </p:spPr>
        <p:txBody>
          <a:bodyPr/>
          <a:lstStyle/>
          <a:p>
            <a:endParaRPr lang="en-US"/>
          </a:p>
        </p:txBody>
      </p:sp>
      <p:sp>
        <p:nvSpPr>
          <p:cNvPr id="10" name="Text 7"/>
          <p:cNvSpPr/>
          <p:nvPr/>
        </p:nvSpPr>
        <p:spPr>
          <a:xfrm>
            <a:off x="4775597" y="5029200"/>
            <a:ext cx="26416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Publish Contacts</a:t>
            </a:r>
            <a:endParaRPr lang="en-US" sz="1600" dirty="0"/>
          </a:p>
        </p:txBody>
      </p:sp>
      <p:sp>
        <p:nvSpPr>
          <p:cNvPr id="11" name="Shape 8"/>
          <p:cNvSpPr/>
          <p:nvPr/>
        </p:nvSpPr>
        <p:spPr>
          <a:xfrm>
            <a:off x="9482336" y="38608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alpha val="50196"/>
            </a:srgbClr>
          </a:solidFill>
          <a:ln/>
        </p:spPr>
        <p:txBody>
          <a:bodyPr/>
          <a:lstStyle/>
          <a:p>
            <a:endParaRPr lang="en-US"/>
          </a:p>
        </p:txBody>
      </p:sp>
      <p:sp>
        <p:nvSpPr>
          <p:cNvPr id="12" name="Shape 9"/>
          <p:cNvSpPr/>
          <p:nvPr/>
        </p:nvSpPr>
        <p:spPr>
          <a:xfrm>
            <a:off x="9761736" y="4140200"/>
            <a:ext cx="457200" cy="457200"/>
          </a:xfrm>
          <a:custGeom>
            <a:avLst/>
            <a:gdLst/>
            <a:ahLst/>
            <a:cxnLst/>
            <a:rect l="l" t="t" r="r" b="b"/>
            <a:pathLst>
              <a:path w="457200" h="457200">
                <a:moveTo>
                  <a:pt x="228600" y="0"/>
                </a:moveTo>
                <a:cubicBezTo>
                  <a:pt x="232708" y="0"/>
                  <a:pt x="236815" y="893"/>
                  <a:pt x="240566" y="2590"/>
                </a:cubicBezTo>
                <a:lnTo>
                  <a:pt x="408801" y="73938"/>
                </a:lnTo>
                <a:cubicBezTo>
                  <a:pt x="428446" y="82242"/>
                  <a:pt x="443091" y="101620"/>
                  <a:pt x="443002" y="125016"/>
                </a:cubicBezTo>
                <a:cubicBezTo>
                  <a:pt x="442555" y="213598"/>
                  <a:pt x="406122" y="375672"/>
                  <a:pt x="252264" y="449342"/>
                </a:cubicBezTo>
                <a:cubicBezTo>
                  <a:pt x="237351" y="456486"/>
                  <a:pt x="220028" y="456486"/>
                  <a:pt x="205115" y="449342"/>
                </a:cubicBezTo>
                <a:cubicBezTo>
                  <a:pt x="51167" y="375672"/>
                  <a:pt x="14823" y="213598"/>
                  <a:pt x="14377" y="125016"/>
                </a:cubicBezTo>
                <a:cubicBezTo>
                  <a:pt x="14287" y="101620"/>
                  <a:pt x="28932" y="82242"/>
                  <a:pt x="48577" y="73938"/>
                </a:cubicBezTo>
                <a:lnTo>
                  <a:pt x="216724" y="2590"/>
                </a:lnTo>
                <a:cubicBezTo>
                  <a:pt x="220474" y="893"/>
                  <a:pt x="224492" y="0"/>
                  <a:pt x="228600" y="0"/>
                </a:cubicBezTo>
                <a:close/>
                <a:moveTo>
                  <a:pt x="228600" y="59650"/>
                </a:moveTo>
                <a:lnTo>
                  <a:pt x="228600" y="397282"/>
                </a:lnTo>
                <a:cubicBezTo>
                  <a:pt x="351830" y="337631"/>
                  <a:pt x="384959" y="205472"/>
                  <a:pt x="385763" y="126355"/>
                </a:cubicBezTo>
                <a:lnTo>
                  <a:pt x="228600" y="59740"/>
                </a:lnTo>
                <a:lnTo>
                  <a:pt x="228600" y="59740"/>
                </a:lnTo>
                <a:close/>
              </a:path>
            </a:pathLst>
          </a:custGeom>
          <a:solidFill>
            <a:srgbClr val="FFFFFF"/>
          </a:solidFill>
          <a:ln/>
        </p:spPr>
        <p:txBody>
          <a:bodyPr/>
          <a:lstStyle/>
          <a:p>
            <a:endParaRPr lang="en-US"/>
          </a:p>
        </p:txBody>
      </p:sp>
      <p:sp>
        <p:nvSpPr>
          <p:cNvPr id="13" name="Text 10"/>
          <p:cNvSpPr/>
          <p:nvPr/>
        </p:nvSpPr>
        <p:spPr>
          <a:xfrm>
            <a:off x="8601670" y="5029200"/>
            <a:ext cx="27813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Privacy by Design</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0796832" y="6396446"/>
            <a:ext cx="116844" cy="116844"/>
          </a:xfrm>
          <a:prstGeom prst="ellipse">
            <a:avLst/>
          </a:prstGeom>
          <a:solidFill>
            <a:srgbClr val="FFFFFF"/>
          </a:solidFill>
          <a:ln/>
        </p:spPr>
        <p:txBody>
          <a:bodyPr/>
          <a:lstStyle/>
          <a:p>
            <a:endParaRPr lang="en-US"/>
          </a:p>
        </p:txBody>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1186107" y="6396446"/>
            <a:ext cx="116844" cy="116844"/>
          </a:xfrm>
          <a:prstGeom prst="ellipse">
            <a:avLst/>
          </a:prstGeom>
          <a:solidFill>
            <a:srgbClr val="FFFFFF"/>
          </a:solidFill>
          <a:ln/>
        </p:spPr>
        <p:txBody>
          <a:bodyPr/>
          <a:lstStyle/>
          <a:p>
            <a:endParaRPr lang="en-US"/>
          </a:p>
        </p:txBody>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591820" y="2417445"/>
            <a:ext cx="7571740" cy="1492250"/>
          </a:xfrm>
          <a:prstGeom prst="rect">
            <a:avLst/>
          </a:prstGeom>
          <a:noFill/>
          <a:ln/>
        </p:spPr>
        <p:txBody>
          <a:bodyPr wrap="square" lIns="91440" tIns="45720" rIns="91440" bIns="45720" rtlCol="0" anchor="ctr"/>
          <a:lstStyle/>
          <a:p>
            <a:pPr marL="0" indent="0" algn="l">
              <a:lnSpc>
                <a:spcPct val="90000"/>
              </a:lnSpc>
              <a:buNone/>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pic>
        <p:nvPicPr>
          <p:cNvPr id="17"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pic>
        <p:nvPicPr>
          <p:cNvPr id="18"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19" name="Text 14"/>
          <p:cNvSpPr/>
          <p:nvPr/>
        </p:nvSpPr>
        <p:spPr>
          <a:xfrm>
            <a:off x="648335" y="4560570"/>
            <a:ext cx="1597660" cy="254000"/>
          </a:xfrm>
          <a:prstGeom prst="rect">
            <a:avLst/>
          </a:prstGeom>
          <a:noFill/>
          <a:ln/>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Amadu</a:t>
            </a:r>
            <a:endParaRPr lang="en-US" sz="1600" dirty="0"/>
          </a:p>
        </p:txBody>
      </p:sp>
      <p:sp>
        <p:nvSpPr>
          <p:cNvPr id="20" name="Text 15"/>
          <p:cNvSpPr/>
          <p:nvPr/>
        </p:nvSpPr>
        <p:spPr>
          <a:xfrm>
            <a:off x="2463165" y="4560570"/>
            <a:ext cx="1733550" cy="254000"/>
          </a:xfrm>
          <a:prstGeom prst="rect">
            <a:avLst/>
          </a:prstGeom>
          <a:noFill/>
          <a:ln/>
        </p:spPr>
        <p:txBody>
          <a:bodyPr wrap="square" lIns="91440" tIns="45720" rIns="91440" bIns="45720" rtlCol="0" anchor="t">
            <a:spAutoFit/>
          </a:bodyP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2025/10/18</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5300"/>
          </a:xfrm>
          <a:prstGeom prst="rect">
            <a:avLst/>
          </a:prstGeom>
          <a:noFill/>
          <a:ln/>
        </p:spPr>
        <p:txBody>
          <a:bodyPr wrap="square" lIns="0" tIns="0" rIns="0" bIns="0" rtlCol="0" anchor="t">
            <a:spAutoFit/>
          </a:bodyPr>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How I Found It</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marL="0" indent="0" algn="l">
              <a:lnSpc>
                <a:spcPct val="110000"/>
              </a:lnSpc>
              <a:buNone/>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01</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60400" y="1346200"/>
            <a:ext cx="115824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One Tuesday After Science Class</a:t>
            </a:r>
            <a:endParaRPr lang="en-US" sz="1600" dirty="0"/>
          </a:p>
        </p:txBody>
      </p:sp>
      <p:sp>
        <p:nvSpPr>
          <p:cNvPr id="4" name="Text 1"/>
          <p:cNvSpPr/>
          <p:nvPr/>
        </p:nvSpPr>
        <p:spPr>
          <a:xfrm>
            <a:off x="660400" y="2006600"/>
            <a:ext cx="9753600" cy="10668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 I was stuck on a plant-biology question. Classkick told me my answer was wrong, so I opened DevTools to see what was happening behind the scenes. I typed a random word and hit enter. That's when I saw it. </a:t>
            </a:r>
            <a:endParaRPr lang="en-US" sz="1600" dirty="0"/>
          </a:p>
        </p:txBody>
      </p:sp>
      <p:sp>
        <p:nvSpPr>
          <p:cNvPr id="5" name="Shape 2"/>
          <p:cNvSpPr/>
          <p:nvPr/>
        </p:nvSpPr>
        <p:spPr>
          <a:xfrm>
            <a:off x="660400" y="3378200"/>
            <a:ext cx="0" cy="1117600"/>
          </a:xfrm>
          <a:prstGeom prst="line">
            <a:avLst/>
          </a:prstGeom>
          <a:noFill/>
          <a:ln w="50800">
            <a:solidFill>
              <a:srgbClr val="57AFFF"/>
            </a:solidFill>
            <a:prstDash val="solid"/>
            <a:headEnd type="none"/>
            <a:tailEnd type="none"/>
          </a:ln>
        </p:spPr>
        <p:txBody>
          <a:bodyPr/>
          <a:lstStyle/>
          <a:p>
            <a:endParaRPr lang="en-US"/>
          </a:p>
        </p:txBody>
      </p:sp>
      <p:sp>
        <p:nvSpPr>
          <p:cNvPr id="6" name="Shape 3"/>
          <p:cNvSpPr/>
          <p:nvPr/>
        </p:nvSpPr>
        <p:spPr>
          <a:xfrm>
            <a:off x="660400" y="3378200"/>
            <a:ext cx="11023600" cy="1117600"/>
          </a:xfrm>
          <a:custGeom>
            <a:avLst/>
            <a:gdLst/>
            <a:ahLst/>
            <a:cxnLst/>
            <a:rect l="l" t="t" r="r" b="b"/>
            <a:pathLst>
              <a:path w="11023600" h="1117600">
                <a:moveTo>
                  <a:pt x="0" y="0"/>
                </a:moveTo>
                <a:lnTo>
                  <a:pt x="10921999" y="0"/>
                </a:lnTo>
                <a:cubicBezTo>
                  <a:pt x="10978112" y="0"/>
                  <a:pt x="11023600" y="45488"/>
                  <a:pt x="11023600" y="101601"/>
                </a:cubicBezTo>
                <a:lnTo>
                  <a:pt x="11023600" y="1015999"/>
                </a:lnTo>
                <a:cubicBezTo>
                  <a:pt x="11023600" y="1072112"/>
                  <a:pt x="10978112" y="1117600"/>
                  <a:pt x="10921999" y="1117600"/>
                </a:cubicBezTo>
                <a:lnTo>
                  <a:pt x="0" y="1117600"/>
                </a:lnTo>
                <a:lnTo>
                  <a:pt x="0" y="0"/>
                </a:lnTo>
                <a:close/>
              </a:path>
            </a:pathLst>
          </a:custGeom>
          <a:solidFill>
            <a:srgbClr val="3A76B8">
              <a:alpha val="30196"/>
            </a:srgbClr>
          </a:solidFill>
          <a:ln/>
        </p:spPr>
        <p:txBody>
          <a:bodyPr/>
          <a:lstStyle/>
          <a:p>
            <a:endParaRPr lang="en-US"/>
          </a:p>
        </p:txBody>
      </p:sp>
      <p:sp>
        <p:nvSpPr>
          <p:cNvPr id="7" name="Text 4"/>
          <p:cNvSpPr/>
          <p:nvPr/>
        </p:nvSpPr>
        <p:spPr>
          <a:xfrm>
            <a:off x="914400" y="3581400"/>
            <a:ext cx="10617200" cy="7112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A single PUT request flashed in the Network tab. Inside its payload was every correct answer, listed in plain JSON.</a:t>
            </a:r>
            <a:endParaRPr lang="en-US" sz="1600" dirty="0"/>
          </a:p>
        </p:txBody>
      </p:sp>
      <p:sp>
        <p:nvSpPr>
          <p:cNvPr id="8" name="Text 5"/>
          <p:cNvSpPr/>
          <p:nvPr/>
        </p:nvSpPr>
        <p:spPr>
          <a:xfrm>
            <a:off x="660400" y="4800600"/>
            <a:ext cx="9753600" cy="7112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That single glance turned my frustration into a full security audit. I knew I had found something big.</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727200"/>
            <a:ext cx="60452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Curiosity Over Cheating</a:t>
            </a:r>
            <a:endParaRPr lang="en-US" sz="1600" dirty="0"/>
          </a:p>
        </p:txBody>
      </p:sp>
      <p:sp>
        <p:nvSpPr>
          <p:cNvPr id="4" name="Text 1"/>
          <p:cNvSpPr/>
          <p:nvPr/>
        </p:nvSpPr>
        <p:spPr>
          <a:xfrm>
            <a:off x="254000" y="2438400"/>
            <a:ext cx="5537200" cy="14224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I could have stayed quiet and sailed through assignments, but honest grades matter more than easy A's. I chose to document the flaw, build proof-of-concept tools, and report it responsibly.</a:t>
            </a:r>
            <a:endParaRPr lang="en-US" sz="1600" dirty="0"/>
          </a:p>
        </p:txBody>
      </p:sp>
      <p:sp>
        <p:nvSpPr>
          <p:cNvPr id="5" name="Text 2"/>
          <p:cNvSpPr/>
          <p:nvPr/>
        </p:nvSpPr>
        <p:spPr>
          <a:xfrm>
            <a:off x="254000" y="4064000"/>
            <a:ext cx="5537200" cy="10668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This way, teachers can trust the scores they see, and I can prove that ethical hacking beats shortcuts every time.</a:t>
            </a:r>
            <a:endParaRPr lang="en-US" sz="1600" dirty="0"/>
          </a:p>
        </p:txBody>
      </p:sp>
      <p:sp>
        <p:nvSpPr>
          <p:cNvPr id="6" name="Shape 3"/>
          <p:cNvSpPr/>
          <p:nvPr/>
        </p:nvSpPr>
        <p:spPr>
          <a:xfrm>
            <a:off x="7391400" y="1803400"/>
            <a:ext cx="3251200" cy="3251200"/>
          </a:xfrm>
          <a:custGeom>
            <a:avLst/>
            <a:gdLst/>
            <a:ahLst/>
            <a:cxnLst/>
            <a:rect l="l" t="t" r="r" b="b"/>
            <a:pathLst>
              <a:path w="3251200" h="3251200">
                <a:moveTo>
                  <a:pt x="1625600" y="0"/>
                </a:moveTo>
                <a:lnTo>
                  <a:pt x="1625600" y="0"/>
                </a:lnTo>
                <a:cubicBezTo>
                  <a:pt x="2522793" y="0"/>
                  <a:pt x="3251200" y="728407"/>
                  <a:pt x="3251200" y="1625600"/>
                </a:cubicBezTo>
                <a:lnTo>
                  <a:pt x="3251200" y="1625600"/>
                </a:lnTo>
                <a:cubicBezTo>
                  <a:pt x="3251200" y="2522793"/>
                  <a:pt x="2522793" y="3251200"/>
                  <a:pt x="1625600" y="3251200"/>
                </a:cubicBezTo>
                <a:lnTo>
                  <a:pt x="1625600" y="3251200"/>
                </a:lnTo>
                <a:cubicBezTo>
                  <a:pt x="728407" y="3251200"/>
                  <a:pt x="0" y="2522793"/>
                  <a:pt x="0" y="1625600"/>
                </a:cubicBezTo>
                <a:lnTo>
                  <a:pt x="0" y="1625600"/>
                </a:lnTo>
                <a:cubicBezTo>
                  <a:pt x="0" y="728407"/>
                  <a:pt x="728407" y="0"/>
                  <a:pt x="1625600" y="0"/>
                </a:cubicBezTo>
                <a:close/>
              </a:path>
            </a:pathLst>
          </a:custGeom>
          <a:solidFill>
            <a:srgbClr val="3A76B8">
              <a:alpha val="20000"/>
            </a:srgbClr>
          </a:solidFill>
          <a:ln/>
        </p:spPr>
        <p:txBody>
          <a:bodyPr/>
          <a:lstStyle/>
          <a:p>
            <a:endParaRPr lang="en-US"/>
          </a:p>
        </p:txBody>
      </p:sp>
      <p:sp>
        <p:nvSpPr>
          <p:cNvPr id="7" name="Shape 4"/>
          <p:cNvSpPr/>
          <p:nvPr/>
        </p:nvSpPr>
        <p:spPr>
          <a:xfrm>
            <a:off x="7594600" y="2006600"/>
            <a:ext cx="2844800" cy="2844800"/>
          </a:xfrm>
          <a:custGeom>
            <a:avLst/>
            <a:gdLst/>
            <a:ahLst/>
            <a:cxnLst/>
            <a:rect l="l" t="t" r="r" b="b"/>
            <a:pathLst>
              <a:path w="2844800" h="2844800">
                <a:moveTo>
                  <a:pt x="1422400" y="0"/>
                </a:moveTo>
                <a:lnTo>
                  <a:pt x="1422400" y="0"/>
                </a:lnTo>
                <a:cubicBezTo>
                  <a:pt x="2207444" y="0"/>
                  <a:pt x="2844800" y="637356"/>
                  <a:pt x="2844800" y="1422400"/>
                </a:cubicBezTo>
                <a:lnTo>
                  <a:pt x="2844800" y="1422400"/>
                </a:lnTo>
                <a:cubicBezTo>
                  <a:pt x="2844800" y="2207444"/>
                  <a:pt x="2207444" y="2844800"/>
                  <a:pt x="1422400" y="2844800"/>
                </a:cubicBezTo>
                <a:lnTo>
                  <a:pt x="1422400" y="2844800"/>
                </a:lnTo>
                <a:cubicBezTo>
                  <a:pt x="637356" y="2844800"/>
                  <a:pt x="0" y="2207444"/>
                  <a:pt x="0" y="1422400"/>
                </a:cubicBezTo>
                <a:lnTo>
                  <a:pt x="0" y="1422400"/>
                </a:lnTo>
                <a:cubicBezTo>
                  <a:pt x="0" y="637356"/>
                  <a:pt x="637356" y="0"/>
                  <a:pt x="1422400" y="0"/>
                </a:cubicBezTo>
                <a:close/>
              </a:path>
            </a:pathLst>
          </a:custGeom>
          <a:solidFill>
            <a:srgbClr val="34B1C9">
              <a:alpha val="30000"/>
            </a:srgbClr>
          </a:solidFill>
          <a:ln/>
        </p:spPr>
        <p:txBody>
          <a:bodyPr/>
          <a:lstStyle/>
          <a:p>
            <a:endParaRPr lang="en-US"/>
          </a:p>
        </p:txBody>
      </p:sp>
      <p:sp>
        <p:nvSpPr>
          <p:cNvPr id="8" name="Shape 5"/>
          <p:cNvSpPr/>
          <p:nvPr/>
        </p:nvSpPr>
        <p:spPr>
          <a:xfrm>
            <a:off x="7797800" y="2209800"/>
            <a:ext cx="2438400" cy="2438400"/>
          </a:xfrm>
          <a:custGeom>
            <a:avLst/>
            <a:gdLst/>
            <a:ahLst/>
            <a:cxnLst/>
            <a:rect l="l" t="t" r="r" b="b"/>
            <a:pathLst>
              <a:path w="2438400" h="2438400">
                <a:moveTo>
                  <a:pt x="1219200" y="0"/>
                </a:moveTo>
                <a:lnTo>
                  <a:pt x="1219200" y="0"/>
                </a:lnTo>
                <a:cubicBezTo>
                  <a:pt x="1892095" y="0"/>
                  <a:pt x="2438400" y="546305"/>
                  <a:pt x="2438400" y="1219200"/>
                </a:cubicBezTo>
                <a:lnTo>
                  <a:pt x="2438400" y="1219200"/>
                </a:lnTo>
                <a:cubicBezTo>
                  <a:pt x="2438400" y="1892095"/>
                  <a:pt x="1892095" y="2438400"/>
                  <a:pt x="1219200" y="2438400"/>
                </a:cubicBezTo>
                <a:lnTo>
                  <a:pt x="1219200" y="2438400"/>
                </a:lnTo>
                <a:cubicBezTo>
                  <a:pt x="546305" y="2438400"/>
                  <a:pt x="0" y="1892095"/>
                  <a:pt x="0" y="1219200"/>
                </a:cubicBezTo>
                <a:lnTo>
                  <a:pt x="0" y="1219200"/>
                </a:lnTo>
                <a:cubicBezTo>
                  <a:pt x="0" y="546305"/>
                  <a:pt x="546305" y="0"/>
                  <a:pt x="1219200" y="0"/>
                </a:cubicBezTo>
                <a:close/>
              </a:path>
            </a:pathLst>
          </a:custGeom>
          <a:solidFill>
            <a:srgbClr val="57AFFF"/>
          </a:solidFill>
          <a:ln/>
        </p:spPr>
        <p:txBody>
          <a:bodyPr/>
          <a:lstStyle/>
          <a:p>
            <a:endParaRPr lang="en-US"/>
          </a:p>
        </p:txBody>
      </p:sp>
      <p:sp>
        <p:nvSpPr>
          <p:cNvPr id="9" name="Shape 6"/>
          <p:cNvSpPr/>
          <p:nvPr/>
        </p:nvSpPr>
        <p:spPr>
          <a:xfrm>
            <a:off x="8636000" y="3048000"/>
            <a:ext cx="762000" cy="762000"/>
          </a:xfrm>
          <a:custGeom>
            <a:avLst/>
            <a:gdLst/>
            <a:ahLst/>
            <a:cxnLst/>
            <a:rect l="l" t="t" r="r" b="b"/>
            <a:pathLst>
              <a:path w="762000" h="762000">
                <a:moveTo>
                  <a:pt x="381000" y="0"/>
                </a:moveTo>
                <a:cubicBezTo>
                  <a:pt x="387846" y="0"/>
                  <a:pt x="394692" y="1488"/>
                  <a:pt x="400943" y="4316"/>
                </a:cubicBezTo>
                <a:lnTo>
                  <a:pt x="681335" y="123230"/>
                </a:lnTo>
                <a:cubicBezTo>
                  <a:pt x="714077" y="137071"/>
                  <a:pt x="738485" y="169366"/>
                  <a:pt x="738336" y="208359"/>
                </a:cubicBezTo>
                <a:cubicBezTo>
                  <a:pt x="737592" y="355997"/>
                  <a:pt x="676870" y="626120"/>
                  <a:pt x="420439" y="748903"/>
                </a:cubicBezTo>
                <a:cubicBezTo>
                  <a:pt x="395585" y="760809"/>
                  <a:pt x="366713" y="760809"/>
                  <a:pt x="341858" y="748903"/>
                </a:cubicBezTo>
                <a:cubicBezTo>
                  <a:pt x="85279" y="626120"/>
                  <a:pt x="24705" y="355997"/>
                  <a:pt x="23961" y="208359"/>
                </a:cubicBezTo>
                <a:cubicBezTo>
                  <a:pt x="23812" y="169366"/>
                  <a:pt x="48220" y="137071"/>
                  <a:pt x="80962" y="123230"/>
                </a:cubicBezTo>
                <a:lnTo>
                  <a:pt x="361206" y="4316"/>
                </a:lnTo>
                <a:cubicBezTo>
                  <a:pt x="367457" y="1488"/>
                  <a:pt x="374154" y="0"/>
                  <a:pt x="381000" y="0"/>
                </a:cubicBezTo>
                <a:close/>
                <a:moveTo>
                  <a:pt x="381000" y="99417"/>
                </a:moveTo>
                <a:lnTo>
                  <a:pt x="381000" y="662136"/>
                </a:lnTo>
                <a:cubicBezTo>
                  <a:pt x="586383" y="562719"/>
                  <a:pt x="641598" y="342454"/>
                  <a:pt x="642938" y="210592"/>
                </a:cubicBezTo>
                <a:lnTo>
                  <a:pt x="381000" y="99566"/>
                </a:lnTo>
                <a:lnTo>
                  <a:pt x="381000" y="99566"/>
                </a:lnTo>
                <a:close/>
              </a:path>
            </a:pathLst>
          </a:custGeom>
          <a:solidFill>
            <a:srgbClr val="FFFFFF"/>
          </a:solidFill>
          <a:ln/>
        </p:spPr>
        <p:txBody>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0" y="1244600"/>
            <a:ext cx="12192000" cy="508000"/>
          </a:xfrm>
          <a:prstGeom prst="rect">
            <a:avLst/>
          </a:prstGeom>
          <a:noFill/>
          <a:ln/>
        </p:spPr>
        <p:txBody>
          <a:bodyPr wrap="square" lIns="0" tIns="0" rIns="0" bIns="0" rtlCol="0" anchor="ctr"/>
          <a:lstStyle/>
          <a:p>
            <a:pPr marL="0" indent="0" algn="ctr">
              <a:lnSpc>
                <a:spcPct val="90000"/>
              </a:lnSpc>
              <a:buNone/>
            </a:pPr>
            <a:r>
              <a:rPr lang="en-US" sz="3600" dirty="0">
                <a:solidFill>
                  <a:srgbClr val="57AFFF"/>
                </a:solidFill>
                <a:latin typeface="Noto Sans SC" pitchFamily="34" charset="0"/>
                <a:ea typeface="Noto Sans SC" pitchFamily="34" charset="-122"/>
                <a:cs typeface="Noto Sans SC" pitchFamily="34" charset="-120"/>
              </a:rPr>
              <a:t>Why I Code for Good</a:t>
            </a:r>
            <a:endParaRPr lang="en-US" sz="1600" dirty="0"/>
          </a:p>
        </p:txBody>
      </p:sp>
      <p:sp>
        <p:nvSpPr>
          <p:cNvPr id="4" name="Text 1"/>
          <p:cNvSpPr/>
          <p:nvPr/>
        </p:nvSpPr>
        <p:spPr>
          <a:xfrm>
            <a:off x="254000" y="1955800"/>
            <a:ext cx="9753600" cy="711200"/>
          </a:xfrm>
          <a:prstGeom prst="rect">
            <a:avLst/>
          </a:prstGeom>
          <a:noFill/>
          <a:ln/>
        </p:spPr>
        <p:txBody>
          <a:bodyPr wrap="square" lIns="0" tIns="0" rIns="0" bIns="0" rtlCol="0" anchor="ctr"/>
          <a:lstStyle/>
          <a:p>
            <a:pPr marL="0" indent="0" algn="ctr">
              <a:lnSpc>
                <a:spcPct val="130000"/>
              </a:lnSpc>
              <a:buNone/>
            </a:pPr>
            <a:r>
              <a:rPr lang="en-US" sz="1800" dirty="0">
                <a:solidFill>
                  <a:srgbClr val="EAEAEA"/>
                </a:solidFill>
                <a:latin typeface="MiSans" pitchFamily="34" charset="0"/>
                <a:ea typeface="MiSans" pitchFamily="34" charset="-122"/>
                <a:cs typeface="MiSans" pitchFamily="34" charset="-120"/>
              </a:rPr>
              <a:t>I run Tuerss.com to hunt bugs in ed-tech, not to sell exploits. Finding this leak was the biggest test yet of my belief that ethical hacking beats shortcuts every time.</a:t>
            </a:r>
            <a:endParaRPr lang="en-US" sz="1600" dirty="0"/>
          </a:p>
        </p:txBody>
      </p:sp>
      <p:sp>
        <p:nvSpPr>
          <p:cNvPr id="5" name="Shape 2"/>
          <p:cNvSpPr/>
          <p:nvPr/>
        </p:nvSpPr>
        <p:spPr>
          <a:xfrm>
            <a:off x="1642467" y="32766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alpha val="50196"/>
            </a:srgbClr>
          </a:solidFill>
          <a:ln/>
        </p:spPr>
        <p:txBody>
          <a:bodyPr/>
          <a:lstStyle/>
          <a:p>
            <a:endParaRPr lang="en-US"/>
          </a:p>
        </p:txBody>
      </p:sp>
      <p:sp>
        <p:nvSpPr>
          <p:cNvPr id="6" name="Shape 3"/>
          <p:cNvSpPr/>
          <p:nvPr/>
        </p:nvSpPr>
        <p:spPr>
          <a:xfrm>
            <a:off x="1893292" y="3556000"/>
            <a:ext cx="514350" cy="457200"/>
          </a:xfrm>
          <a:custGeom>
            <a:avLst/>
            <a:gdLst/>
            <a:ahLst/>
            <a:cxnLst/>
            <a:rect l="l" t="t" r="r" b="b"/>
            <a:pathLst>
              <a:path w="514350" h="457200">
                <a:moveTo>
                  <a:pt x="171450" y="85725"/>
                </a:moveTo>
                <a:cubicBezTo>
                  <a:pt x="171450" y="38398"/>
                  <a:pt x="209848" y="0"/>
                  <a:pt x="257175" y="0"/>
                </a:cubicBezTo>
                <a:cubicBezTo>
                  <a:pt x="304502" y="0"/>
                  <a:pt x="342900" y="38398"/>
                  <a:pt x="342900" y="85725"/>
                </a:cubicBezTo>
                <a:lnTo>
                  <a:pt x="342900" y="88940"/>
                </a:lnTo>
                <a:cubicBezTo>
                  <a:pt x="342900" y="102959"/>
                  <a:pt x="331559" y="114300"/>
                  <a:pt x="317540" y="114300"/>
                </a:cubicBezTo>
                <a:lnTo>
                  <a:pt x="196900" y="114300"/>
                </a:lnTo>
                <a:cubicBezTo>
                  <a:pt x="182880" y="114300"/>
                  <a:pt x="171539" y="102959"/>
                  <a:pt x="171539" y="88940"/>
                </a:cubicBezTo>
                <a:lnTo>
                  <a:pt x="171539" y="85725"/>
                </a:lnTo>
                <a:close/>
                <a:moveTo>
                  <a:pt x="480060" y="97155"/>
                </a:moveTo>
                <a:cubicBezTo>
                  <a:pt x="489525" y="109746"/>
                  <a:pt x="486936" y="127695"/>
                  <a:pt x="474345" y="137160"/>
                </a:cubicBezTo>
                <a:lnTo>
                  <a:pt x="387013" y="202615"/>
                </a:lnTo>
                <a:cubicBezTo>
                  <a:pt x="391745" y="210562"/>
                  <a:pt x="395317" y="219313"/>
                  <a:pt x="397550" y="228600"/>
                </a:cubicBezTo>
                <a:lnTo>
                  <a:pt x="485775" y="228600"/>
                </a:lnTo>
                <a:cubicBezTo>
                  <a:pt x="501581" y="228600"/>
                  <a:pt x="514350" y="241369"/>
                  <a:pt x="514350" y="257175"/>
                </a:cubicBezTo>
                <a:cubicBezTo>
                  <a:pt x="514350" y="272981"/>
                  <a:pt x="501581" y="285750"/>
                  <a:pt x="485775" y="285750"/>
                </a:cubicBezTo>
                <a:lnTo>
                  <a:pt x="400050" y="285750"/>
                </a:lnTo>
                <a:lnTo>
                  <a:pt x="400050" y="314325"/>
                </a:lnTo>
                <a:cubicBezTo>
                  <a:pt x="400050" y="316647"/>
                  <a:pt x="399961" y="319058"/>
                  <a:pt x="399871" y="321379"/>
                </a:cubicBezTo>
                <a:lnTo>
                  <a:pt x="474345" y="377190"/>
                </a:lnTo>
                <a:cubicBezTo>
                  <a:pt x="486936" y="386655"/>
                  <a:pt x="489525" y="404604"/>
                  <a:pt x="480060" y="417195"/>
                </a:cubicBezTo>
                <a:cubicBezTo>
                  <a:pt x="470595" y="429786"/>
                  <a:pt x="452646" y="432375"/>
                  <a:pt x="440055" y="422910"/>
                </a:cubicBezTo>
                <a:lnTo>
                  <a:pt x="383709" y="380673"/>
                </a:lnTo>
                <a:cubicBezTo>
                  <a:pt x="362992" y="420142"/>
                  <a:pt x="324326" y="448717"/>
                  <a:pt x="278606" y="455593"/>
                </a:cubicBezTo>
                <a:lnTo>
                  <a:pt x="278606" y="250031"/>
                </a:lnTo>
                <a:cubicBezTo>
                  <a:pt x="278606" y="238155"/>
                  <a:pt x="269051" y="228600"/>
                  <a:pt x="257175" y="228600"/>
                </a:cubicBezTo>
                <a:cubicBezTo>
                  <a:pt x="245299" y="228600"/>
                  <a:pt x="235744" y="238155"/>
                  <a:pt x="235744" y="250031"/>
                </a:cubicBezTo>
                <a:lnTo>
                  <a:pt x="235744" y="455593"/>
                </a:lnTo>
                <a:cubicBezTo>
                  <a:pt x="190024" y="448717"/>
                  <a:pt x="151358" y="420142"/>
                  <a:pt x="130641" y="380673"/>
                </a:cubicBezTo>
                <a:lnTo>
                  <a:pt x="74295" y="422910"/>
                </a:lnTo>
                <a:cubicBezTo>
                  <a:pt x="61704" y="432375"/>
                  <a:pt x="43755" y="429786"/>
                  <a:pt x="34290" y="417195"/>
                </a:cubicBezTo>
                <a:cubicBezTo>
                  <a:pt x="24825" y="404604"/>
                  <a:pt x="27414" y="386655"/>
                  <a:pt x="40005" y="377190"/>
                </a:cubicBezTo>
                <a:lnTo>
                  <a:pt x="114479" y="321379"/>
                </a:lnTo>
                <a:cubicBezTo>
                  <a:pt x="114389" y="319058"/>
                  <a:pt x="114300" y="316736"/>
                  <a:pt x="114300" y="314325"/>
                </a:cubicBezTo>
                <a:lnTo>
                  <a:pt x="114300" y="285750"/>
                </a:lnTo>
                <a:lnTo>
                  <a:pt x="28575" y="285750"/>
                </a:lnTo>
                <a:cubicBezTo>
                  <a:pt x="12769" y="285750"/>
                  <a:pt x="0" y="272981"/>
                  <a:pt x="0" y="257175"/>
                </a:cubicBezTo>
                <a:cubicBezTo>
                  <a:pt x="0" y="241369"/>
                  <a:pt x="12769" y="228600"/>
                  <a:pt x="28575" y="228600"/>
                </a:cubicBezTo>
                <a:lnTo>
                  <a:pt x="116800" y="228600"/>
                </a:lnTo>
                <a:cubicBezTo>
                  <a:pt x="119033" y="219313"/>
                  <a:pt x="122605" y="210562"/>
                  <a:pt x="127337" y="202615"/>
                </a:cubicBezTo>
                <a:lnTo>
                  <a:pt x="40005" y="137160"/>
                </a:lnTo>
                <a:cubicBezTo>
                  <a:pt x="27414" y="127695"/>
                  <a:pt x="24825" y="109746"/>
                  <a:pt x="34290" y="97155"/>
                </a:cubicBezTo>
                <a:cubicBezTo>
                  <a:pt x="43755" y="84564"/>
                  <a:pt x="61704" y="81975"/>
                  <a:pt x="74295" y="91440"/>
                </a:cubicBezTo>
                <a:lnTo>
                  <a:pt x="171450" y="164306"/>
                </a:lnTo>
                <a:cubicBezTo>
                  <a:pt x="182434" y="159752"/>
                  <a:pt x="194489" y="157163"/>
                  <a:pt x="207169" y="157163"/>
                </a:cubicBezTo>
                <a:lnTo>
                  <a:pt x="307181" y="157163"/>
                </a:lnTo>
                <a:cubicBezTo>
                  <a:pt x="319861" y="157163"/>
                  <a:pt x="331916" y="159663"/>
                  <a:pt x="342900" y="164306"/>
                </a:cubicBezTo>
                <a:lnTo>
                  <a:pt x="440055" y="91440"/>
                </a:lnTo>
                <a:cubicBezTo>
                  <a:pt x="452646" y="81975"/>
                  <a:pt x="470595" y="84564"/>
                  <a:pt x="480060" y="97155"/>
                </a:cubicBezTo>
                <a:close/>
              </a:path>
            </a:pathLst>
          </a:custGeom>
          <a:solidFill>
            <a:srgbClr val="FFFFFF"/>
          </a:solidFill>
          <a:ln/>
        </p:spPr>
        <p:txBody>
          <a:bodyPr/>
          <a:lstStyle/>
          <a:p>
            <a:endParaRPr lang="en-US"/>
          </a:p>
        </p:txBody>
      </p:sp>
      <p:sp>
        <p:nvSpPr>
          <p:cNvPr id="7" name="Text 4"/>
          <p:cNvSpPr/>
          <p:nvPr/>
        </p:nvSpPr>
        <p:spPr>
          <a:xfrm>
            <a:off x="799505" y="4445000"/>
            <a:ext cx="27051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Safer Classrooms</a:t>
            </a:r>
            <a:endParaRPr lang="en-US" sz="1600" dirty="0"/>
          </a:p>
        </p:txBody>
      </p:sp>
      <p:sp>
        <p:nvSpPr>
          <p:cNvPr id="8" name="Text 5"/>
          <p:cNvSpPr/>
          <p:nvPr/>
        </p:nvSpPr>
        <p:spPr>
          <a:xfrm>
            <a:off x="457200" y="4902200"/>
            <a:ext cx="33909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My goal is to make online learning secure for every student and teacher.</a:t>
            </a:r>
            <a:endParaRPr lang="en-US" sz="1600" dirty="0"/>
          </a:p>
        </p:txBody>
      </p:sp>
      <p:sp>
        <p:nvSpPr>
          <p:cNvPr id="9" name="Shape 6"/>
          <p:cNvSpPr/>
          <p:nvPr/>
        </p:nvSpPr>
        <p:spPr>
          <a:xfrm>
            <a:off x="5435402" y="32766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alpha val="50196"/>
            </a:srgbClr>
          </a:solidFill>
          <a:ln/>
        </p:spPr>
        <p:txBody>
          <a:bodyPr/>
          <a:lstStyle/>
          <a:p>
            <a:endParaRPr lang="en-US"/>
          </a:p>
        </p:txBody>
      </p:sp>
      <p:sp>
        <p:nvSpPr>
          <p:cNvPr id="10" name="Shape 7"/>
          <p:cNvSpPr/>
          <p:nvPr/>
        </p:nvSpPr>
        <p:spPr>
          <a:xfrm>
            <a:off x="5714802" y="3556000"/>
            <a:ext cx="457200" cy="457200"/>
          </a:xfrm>
          <a:custGeom>
            <a:avLst/>
            <a:gdLst/>
            <a:ahLst/>
            <a:cxnLst/>
            <a:rect l="l" t="t" r="r" b="b"/>
            <a:pathLst>
              <a:path w="457200" h="457200">
                <a:moveTo>
                  <a:pt x="228600" y="126176"/>
                </a:moveTo>
                <a:lnTo>
                  <a:pt x="228600" y="402372"/>
                </a:lnTo>
                <a:lnTo>
                  <a:pt x="229046" y="402193"/>
                </a:lnTo>
                <a:cubicBezTo>
                  <a:pt x="277803" y="381923"/>
                  <a:pt x="330131" y="371475"/>
                  <a:pt x="382905" y="371475"/>
                </a:cubicBezTo>
                <a:lnTo>
                  <a:pt x="400050" y="371475"/>
                </a:lnTo>
                <a:lnTo>
                  <a:pt x="400050" y="85725"/>
                </a:lnTo>
                <a:lnTo>
                  <a:pt x="382905" y="85725"/>
                </a:lnTo>
                <a:cubicBezTo>
                  <a:pt x="345222" y="85725"/>
                  <a:pt x="307806" y="93226"/>
                  <a:pt x="272981" y="107692"/>
                </a:cubicBezTo>
                <a:cubicBezTo>
                  <a:pt x="257979" y="113943"/>
                  <a:pt x="243155" y="120104"/>
                  <a:pt x="228600" y="126176"/>
                </a:cubicBezTo>
                <a:close/>
                <a:moveTo>
                  <a:pt x="206186" y="54918"/>
                </a:moveTo>
                <a:lnTo>
                  <a:pt x="228600" y="64294"/>
                </a:lnTo>
                <a:lnTo>
                  <a:pt x="251014" y="54918"/>
                </a:lnTo>
                <a:cubicBezTo>
                  <a:pt x="292804" y="37505"/>
                  <a:pt x="337631" y="28575"/>
                  <a:pt x="382905" y="28575"/>
                </a:cubicBezTo>
                <a:lnTo>
                  <a:pt x="414338" y="28575"/>
                </a:lnTo>
                <a:cubicBezTo>
                  <a:pt x="438001" y="28575"/>
                  <a:pt x="457200" y="47774"/>
                  <a:pt x="457200" y="71438"/>
                </a:cubicBezTo>
                <a:lnTo>
                  <a:pt x="457200" y="385763"/>
                </a:lnTo>
                <a:cubicBezTo>
                  <a:pt x="457200" y="409426"/>
                  <a:pt x="438001" y="428625"/>
                  <a:pt x="414338" y="428625"/>
                </a:cubicBezTo>
                <a:lnTo>
                  <a:pt x="382905" y="428625"/>
                </a:lnTo>
                <a:cubicBezTo>
                  <a:pt x="337631" y="428625"/>
                  <a:pt x="292804" y="437555"/>
                  <a:pt x="251014" y="454968"/>
                </a:cubicBezTo>
                <a:lnTo>
                  <a:pt x="239584" y="459700"/>
                </a:lnTo>
                <a:cubicBezTo>
                  <a:pt x="232529" y="462647"/>
                  <a:pt x="224671" y="462647"/>
                  <a:pt x="217616" y="459700"/>
                </a:cubicBezTo>
                <a:lnTo>
                  <a:pt x="206186" y="454968"/>
                </a:lnTo>
                <a:cubicBezTo>
                  <a:pt x="164396" y="437555"/>
                  <a:pt x="119569" y="428625"/>
                  <a:pt x="74295" y="428625"/>
                </a:cubicBezTo>
                <a:lnTo>
                  <a:pt x="42863" y="428625"/>
                </a:lnTo>
                <a:cubicBezTo>
                  <a:pt x="19199" y="428625"/>
                  <a:pt x="0" y="409426"/>
                  <a:pt x="0" y="385763"/>
                </a:cubicBezTo>
                <a:lnTo>
                  <a:pt x="0" y="71438"/>
                </a:lnTo>
                <a:cubicBezTo>
                  <a:pt x="0" y="47774"/>
                  <a:pt x="19199" y="28575"/>
                  <a:pt x="42863" y="28575"/>
                </a:cubicBezTo>
                <a:lnTo>
                  <a:pt x="74295" y="28575"/>
                </a:lnTo>
                <a:cubicBezTo>
                  <a:pt x="119569" y="28575"/>
                  <a:pt x="164396" y="37505"/>
                  <a:pt x="206186" y="54918"/>
                </a:cubicBezTo>
                <a:close/>
              </a:path>
            </a:pathLst>
          </a:custGeom>
          <a:solidFill>
            <a:srgbClr val="FFFFFF"/>
          </a:solidFill>
          <a:ln/>
        </p:spPr>
        <p:txBody>
          <a:bodyPr/>
          <a:lstStyle/>
          <a:p>
            <a:endParaRPr lang="en-US"/>
          </a:p>
        </p:txBody>
      </p:sp>
      <p:sp>
        <p:nvSpPr>
          <p:cNvPr id="11" name="Text 8"/>
          <p:cNvSpPr/>
          <p:nvPr/>
        </p:nvSpPr>
        <p:spPr>
          <a:xfrm>
            <a:off x="4478139" y="4445000"/>
            <a:ext cx="29337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Academic Integrity</a:t>
            </a:r>
            <a:endParaRPr lang="en-US" sz="1600" dirty="0"/>
          </a:p>
        </p:txBody>
      </p:sp>
      <p:sp>
        <p:nvSpPr>
          <p:cNvPr id="12" name="Text 9"/>
          <p:cNvSpPr/>
          <p:nvPr/>
        </p:nvSpPr>
        <p:spPr>
          <a:xfrm>
            <a:off x="4250134" y="4902200"/>
            <a:ext cx="33909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I want grades to reflect real knowledge, not exploited loopholes.</a:t>
            </a:r>
            <a:endParaRPr lang="en-US" sz="1600" dirty="0"/>
          </a:p>
        </p:txBody>
      </p:sp>
      <p:sp>
        <p:nvSpPr>
          <p:cNvPr id="13" name="Shape 10"/>
          <p:cNvSpPr/>
          <p:nvPr/>
        </p:nvSpPr>
        <p:spPr>
          <a:xfrm>
            <a:off x="9228336" y="32766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alpha val="50196"/>
            </a:srgbClr>
          </a:solidFill>
          <a:ln/>
        </p:spPr>
        <p:txBody>
          <a:bodyPr/>
          <a:lstStyle/>
          <a:p>
            <a:endParaRPr lang="en-US"/>
          </a:p>
        </p:txBody>
      </p:sp>
      <p:sp>
        <p:nvSpPr>
          <p:cNvPr id="14" name="Shape 11"/>
          <p:cNvSpPr/>
          <p:nvPr/>
        </p:nvSpPr>
        <p:spPr>
          <a:xfrm>
            <a:off x="9479161" y="3556000"/>
            <a:ext cx="514350" cy="457200"/>
          </a:xfrm>
          <a:custGeom>
            <a:avLst/>
            <a:gdLst/>
            <a:ahLst/>
            <a:cxnLst/>
            <a:rect l="l" t="t" r="r" b="b"/>
            <a:pathLst>
              <a:path w="514350" h="457200">
                <a:moveTo>
                  <a:pt x="42863" y="174843"/>
                </a:moveTo>
                <a:lnTo>
                  <a:pt x="229672" y="251728"/>
                </a:lnTo>
                <a:cubicBezTo>
                  <a:pt x="238423" y="255300"/>
                  <a:pt x="247710" y="257175"/>
                  <a:pt x="257175" y="257175"/>
                </a:cubicBezTo>
                <a:cubicBezTo>
                  <a:pt x="266640" y="257175"/>
                  <a:pt x="275927" y="255300"/>
                  <a:pt x="284678" y="251728"/>
                </a:cubicBezTo>
                <a:lnTo>
                  <a:pt x="501134" y="162610"/>
                </a:lnTo>
                <a:cubicBezTo>
                  <a:pt x="509171" y="159306"/>
                  <a:pt x="514350" y="151537"/>
                  <a:pt x="514350" y="142875"/>
                </a:cubicBezTo>
                <a:cubicBezTo>
                  <a:pt x="514350" y="134213"/>
                  <a:pt x="509171" y="126444"/>
                  <a:pt x="501134" y="123140"/>
                </a:cubicBezTo>
                <a:lnTo>
                  <a:pt x="284678" y="34022"/>
                </a:lnTo>
                <a:cubicBezTo>
                  <a:pt x="275927" y="30450"/>
                  <a:pt x="266640" y="28575"/>
                  <a:pt x="257175" y="28575"/>
                </a:cubicBezTo>
                <a:cubicBezTo>
                  <a:pt x="247710" y="28575"/>
                  <a:pt x="238423" y="30450"/>
                  <a:pt x="229672" y="34022"/>
                </a:cubicBezTo>
                <a:lnTo>
                  <a:pt x="13216" y="123140"/>
                </a:lnTo>
                <a:cubicBezTo>
                  <a:pt x="5179" y="126444"/>
                  <a:pt x="0" y="134213"/>
                  <a:pt x="0" y="142875"/>
                </a:cubicBezTo>
                <a:lnTo>
                  <a:pt x="0" y="407194"/>
                </a:lnTo>
                <a:cubicBezTo>
                  <a:pt x="0" y="419070"/>
                  <a:pt x="9555" y="428625"/>
                  <a:pt x="21431" y="428625"/>
                </a:cubicBezTo>
                <a:cubicBezTo>
                  <a:pt x="33308" y="428625"/>
                  <a:pt x="42863" y="419070"/>
                  <a:pt x="42863" y="407194"/>
                </a:cubicBezTo>
                <a:lnTo>
                  <a:pt x="42863" y="174843"/>
                </a:lnTo>
                <a:close/>
                <a:moveTo>
                  <a:pt x="85725" y="238869"/>
                </a:moveTo>
                <a:lnTo>
                  <a:pt x="85725" y="342900"/>
                </a:lnTo>
                <a:cubicBezTo>
                  <a:pt x="85725" y="390227"/>
                  <a:pt x="162520" y="428625"/>
                  <a:pt x="257175" y="428625"/>
                </a:cubicBezTo>
                <a:cubicBezTo>
                  <a:pt x="351830" y="428625"/>
                  <a:pt x="428625" y="390227"/>
                  <a:pt x="428625" y="342900"/>
                </a:cubicBezTo>
                <a:lnTo>
                  <a:pt x="428625" y="238780"/>
                </a:lnTo>
                <a:lnTo>
                  <a:pt x="301020" y="291376"/>
                </a:lnTo>
                <a:cubicBezTo>
                  <a:pt x="287089" y="297091"/>
                  <a:pt x="272266" y="300037"/>
                  <a:pt x="257175" y="300037"/>
                </a:cubicBezTo>
                <a:cubicBezTo>
                  <a:pt x="242084" y="300037"/>
                  <a:pt x="227261" y="297091"/>
                  <a:pt x="213330" y="291376"/>
                </a:cubicBezTo>
                <a:lnTo>
                  <a:pt x="85725" y="238780"/>
                </a:lnTo>
                <a:close/>
              </a:path>
            </a:pathLst>
          </a:custGeom>
          <a:solidFill>
            <a:srgbClr val="FFFFFF"/>
          </a:solidFill>
          <a:ln/>
        </p:spPr>
        <p:txBody>
          <a:bodyPr/>
          <a:lstStyle/>
          <a:p>
            <a:endParaRPr lang="en-US"/>
          </a:p>
        </p:txBody>
      </p:sp>
      <p:sp>
        <p:nvSpPr>
          <p:cNvPr id="15" name="Text 12"/>
          <p:cNvSpPr/>
          <p:nvPr/>
        </p:nvSpPr>
        <p:spPr>
          <a:xfrm>
            <a:off x="7998817" y="4445000"/>
            <a:ext cx="3479800" cy="355600"/>
          </a:xfrm>
          <a:prstGeom prst="rect">
            <a:avLst/>
          </a:prstGeom>
          <a:noFill/>
          <a:ln/>
        </p:spPr>
        <p:txBody>
          <a:bodyPr wrap="square" lIns="0" tIns="0" rIns="0" bIns="0" rtlCol="0" anchor="ctr"/>
          <a:lstStyle/>
          <a:p>
            <a:pPr marL="0" indent="0" algn="ctr">
              <a:lnSpc>
                <a:spcPct val="120000"/>
              </a:lnSpc>
              <a:buNone/>
            </a:pPr>
            <a:r>
              <a:rPr lang="en-US" sz="2000" dirty="0">
                <a:solidFill>
                  <a:srgbClr val="EAEAEA"/>
                </a:solidFill>
                <a:latin typeface="Noto Sans SC" pitchFamily="34" charset="0"/>
                <a:ea typeface="Noto Sans SC" pitchFamily="34" charset="-122"/>
                <a:cs typeface="Noto Sans SC" pitchFamily="34" charset="-120"/>
              </a:rPr>
              <a:t>Future in Cybersecurity</a:t>
            </a:r>
            <a:endParaRPr lang="en-US" sz="1600" dirty="0"/>
          </a:p>
        </p:txBody>
      </p:sp>
      <p:sp>
        <p:nvSpPr>
          <p:cNvPr id="16" name="Text 13"/>
          <p:cNvSpPr/>
          <p:nvPr/>
        </p:nvSpPr>
        <p:spPr>
          <a:xfrm>
            <a:off x="8043069" y="4902200"/>
            <a:ext cx="3390900" cy="508000"/>
          </a:xfrm>
          <a:prstGeom prst="rect">
            <a:avLst/>
          </a:prstGeom>
          <a:noFill/>
          <a:ln/>
        </p:spPr>
        <p:txBody>
          <a:bodyPr wrap="square" lIns="0" tIns="0" rIns="0" bIns="0" rtlCol="0" anchor="ctr"/>
          <a:lstStyle/>
          <a:p>
            <a:pPr marL="0" indent="0" algn="ctr">
              <a:lnSpc>
                <a:spcPct val="120000"/>
              </a:lnSpc>
              <a:buNone/>
            </a:pPr>
            <a:r>
              <a:rPr lang="en-US" sz="1400" dirty="0">
                <a:solidFill>
                  <a:srgbClr val="EAEAEA"/>
                </a:solidFill>
                <a:latin typeface="MiSans" pitchFamily="34" charset="0"/>
                <a:ea typeface="MiSans" pitchFamily="34" charset="-122"/>
                <a:cs typeface="MiSans" pitchFamily="34" charset="-120"/>
              </a:rPr>
              <a:t>This is how I build skills and a reputation for doing the right thing.</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95300"/>
          </a:xfrm>
          <a:prstGeom prst="rect">
            <a:avLst/>
          </a:prstGeom>
          <a:noFill/>
          <a:ln/>
        </p:spPr>
        <p:txBody>
          <a:bodyPr wrap="square" lIns="0" tIns="0" rIns="0" bIns="0" rtlCol="0" anchor="t">
            <a:spAutoFit/>
          </a:bodyPr>
          <a:lstStyle/>
          <a:p>
            <a:pPr marL="0" indent="0" algn="ctr">
              <a:lnSpc>
                <a:spcPct val="100000"/>
              </a:lnSpc>
              <a:buNone/>
            </a:pPr>
            <a:r>
              <a:rPr lang="en-US" sz="3200" dirty="0">
                <a:solidFill>
                  <a:srgbClr val="FFFFFF"/>
                </a:solidFill>
                <a:latin typeface="MiSans" pitchFamily="34" charset="0"/>
                <a:ea typeface="MiSans" pitchFamily="34" charset="-122"/>
                <a:cs typeface="MiSans" pitchFamily="34" charset="-120"/>
              </a:rPr>
              <a:t>Live Exploit Demo</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marL="0" indent="0" algn="l">
              <a:lnSpc>
                <a:spcPct val="110000"/>
              </a:lnSpc>
              <a:buNone/>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02</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397000"/>
            <a:ext cx="12192000" cy="508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Plaintext Answers in Transit</a:t>
            </a:r>
            <a:endParaRPr lang="en-US" sz="1600" dirty="0"/>
          </a:p>
        </p:txBody>
      </p:sp>
      <p:sp>
        <p:nvSpPr>
          <p:cNvPr id="4" name="Text 1"/>
          <p:cNvSpPr/>
          <p:nvPr/>
        </p:nvSpPr>
        <p:spPr>
          <a:xfrm>
            <a:off x="254000" y="2108200"/>
            <a:ext cx="11684000" cy="7112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Each keystroke triggers a PUT request to `services.classkick.com`. The payload contains a field called `answers`—a JSON array with every accepted response and its point value. This is the root of the leak.</a:t>
            </a:r>
            <a:endParaRPr lang="en-US" sz="1600" dirty="0"/>
          </a:p>
        </p:txBody>
      </p:sp>
      <p:sp>
        <p:nvSpPr>
          <p:cNvPr id="5" name="Shape 2"/>
          <p:cNvSpPr/>
          <p:nvPr/>
        </p:nvSpPr>
        <p:spPr>
          <a:xfrm>
            <a:off x="254000" y="3022600"/>
            <a:ext cx="11684000" cy="2438400"/>
          </a:xfrm>
          <a:custGeom>
            <a:avLst/>
            <a:gdLst/>
            <a:ahLst/>
            <a:cxnLst/>
            <a:rect l="l" t="t" r="r" b="b"/>
            <a:pathLst>
              <a:path w="11684000" h="2438400">
                <a:moveTo>
                  <a:pt x="101608" y="0"/>
                </a:moveTo>
                <a:lnTo>
                  <a:pt x="11582392" y="0"/>
                </a:lnTo>
                <a:cubicBezTo>
                  <a:pt x="11638508" y="0"/>
                  <a:pt x="11684000" y="45492"/>
                  <a:pt x="11684000" y="101608"/>
                </a:cubicBezTo>
                <a:lnTo>
                  <a:pt x="11684000" y="2336792"/>
                </a:lnTo>
                <a:cubicBezTo>
                  <a:pt x="11684000" y="2392908"/>
                  <a:pt x="11638508" y="2438400"/>
                  <a:pt x="11582392" y="2438400"/>
                </a:cubicBezTo>
                <a:lnTo>
                  <a:pt x="101608" y="2438400"/>
                </a:lnTo>
                <a:cubicBezTo>
                  <a:pt x="45492" y="2438400"/>
                  <a:pt x="0" y="2392908"/>
                  <a:pt x="0" y="2336792"/>
                </a:cubicBezTo>
                <a:lnTo>
                  <a:pt x="0" y="101608"/>
                </a:lnTo>
                <a:cubicBezTo>
                  <a:pt x="0" y="45529"/>
                  <a:pt x="45529" y="0"/>
                  <a:pt x="101608" y="0"/>
                </a:cubicBezTo>
                <a:close/>
              </a:path>
            </a:pathLst>
          </a:custGeom>
          <a:solidFill>
            <a:srgbClr val="3A76B8">
              <a:alpha val="30196"/>
            </a:srgbClr>
          </a:solidFill>
          <a:ln/>
        </p:spPr>
        <p:txBody>
          <a:bodyPr/>
          <a:lstStyle/>
          <a:p>
            <a:endParaRPr lang="en-US"/>
          </a:p>
        </p:txBody>
      </p:sp>
      <p:sp>
        <p:nvSpPr>
          <p:cNvPr id="6" name="Text 3"/>
          <p:cNvSpPr/>
          <p:nvPr/>
        </p:nvSpPr>
        <p:spPr>
          <a:xfrm>
            <a:off x="457200" y="3238500"/>
            <a:ext cx="9091414" cy="1993900"/>
          </a:xfrm>
          <a:prstGeom prst="rect">
            <a:avLst/>
          </a:prstGeom>
          <a:noFill/>
          <a:ln/>
        </p:spPr>
        <p:txBody>
          <a:bodyPr wrap="square" lIns="0" tIns="0" rIns="0" bIns="0" rtlCol="0" anchor="ctr"/>
          <a:lstStyle/>
          <a:p>
            <a:pPr marL="0" indent="0">
              <a:lnSpc>
                <a:spcPct val="120000"/>
              </a:lnSpc>
              <a:buNone/>
            </a:pPr>
            <a:r>
              <a:rPr lang="en-US" sz="1400" dirty="0">
                <a:solidFill>
                  <a:srgbClr val="EAEAEA"/>
                </a:solidFill>
                <a:latin typeface="MiSans" pitchFamily="34" charset="0"/>
                <a:ea typeface="MiSans" pitchFamily="34" charset="-122"/>
                <a:cs typeface="MiSans" pitchFamily="34" charset="-120"/>
              </a:rPr>
              <a:t>{ "data": { "type": "fitb_child", </a:t>
            </a:r>
            <a:r>
              <a:rPr lang="en-US" sz="1400" dirty="0">
                <a:solidFill>
                  <a:srgbClr val="000000"/>
                </a:solidFill>
                <a:highlight>
                  <a:srgbClr val="57AFFF">
                    <a:alpha val="100000"/>
                  </a:srgbClr>
                </a:highlight>
                <a:latin typeface="MiSans" pitchFamily="34" charset="0"/>
                <a:ea typeface="MiSans" pitchFamily="34" charset="-122"/>
                <a:cs typeface="MiSans" pitchFamily="34" charset="-120"/>
              </a:rPr>
              <a:t> "answers": "[{\"answer\":\"Plant 2\",\"points\":0.5},{\"answer\":\"2\",\"points\":0.5}]" </a:t>
            </a:r>
            <a:r>
              <a:rPr lang="en-US" sz="1400" dirty="0">
                <a:solidFill>
                  <a:srgbClr val="EAEAEA"/>
                </a:solidFill>
                <a:latin typeface="MiSans" pitchFamily="34" charset="0"/>
                <a:ea typeface="MiSans" pitchFamily="34" charset="-122"/>
                <a:cs typeface="MiSans" pitchFamily="34" charset="-120"/>
              </a:rPr>
              <a:t>, "answer": "s", // Student's WRONG answer ... } }</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3F4F6"/>
        </a:solidFill>
        <a:effectLst/>
      </p:bgPr>
    </p:bg>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108200"/>
            <a:ext cx="5537200" cy="1016000"/>
          </a:xfrm>
          <a:prstGeom prst="rect">
            <a:avLst/>
          </a:prstGeom>
          <a:noFill/>
          <a:ln/>
        </p:spPr>
        <p:txBody>
          <a:bodyPr wrap="square" lIns="0" tIns="0" rIns="0" bIns="0" rtlCol="0" anchor="ctr"/>
          <a:lstStyle/>
          <a:p>
            <a:pPr marL="0" indent="0">
              <a:lnSpc>
                <a:spcPct val="90000"/>
              </a:lnSpc>
              <a:buNone/>
            </a:pPr>
            <a:r>
              <a:rPr lang="en-US" sz="3600" dirty="0">
                <a:solidFill>
                  <a:srgbClr val="57AFFF"/>
                </a:solidFill>
                <a:latin typeface="Noto Sans SC" pitchFamily="34" charset="0"/>
                <a:ea typeface="Noto Sans SC" pitchFamily="34" charset="-122"/>
                <a:cs typeface="Noto Sans SC" pitchFamily="34" charset="-120"/>
              </a:rPr>
              <a:t>The Speed vs. Security Trap</a:t>
            </a:r>
            <a:endParaRPr lang="en-US" sz="1600" dirty="0"/>
          </a:p>
        </p:txBody>
      </p:sp>
      <p:sp>
        <p:nvSpPr>
          <p:cNvPr id="4" name="Text 1"/>
          <p:cNvSpPr/>
          <p:nvPr/>
        </p:nvSpPr>
        <p:spPr>
          <a:xfrm>
            <a:off x="254000" y="3327400"/>
            <a:ext cx="5537200" cy="1422400"/>
          </a:xfrm>
          <a:prstGeom prst="rect">
            <a:avLst/>
          </a:prstGeom>
          <a:noFill/>
          <a:ln/>
        </p:spPr>
        <p:txBody>
          <a:bodyPr wrap="square" lIns="0" tIns="0" rIns="0" bIns="0" rtlCol="0" anchor="ctr"/>
          <a:lstStyle/>
          <a:p>
            <a:pPr marL="0" indent="0">
              <a:lnSpc>
                <a:spcPct val="130000"/>
              </a:lnSpc>
              <a:buNone/>
            </a:pPr>
            <a:r>
              <a:rPr lang="en-US" sz="1800" dirty="0">
                <a:solidFill>
                  <a:srgbClr val="EAEAEA"/>
                </a:solidFill>
                <a:latin typeface="MiSans" pitchFamily="34" charset="0"/>
                <a:ea typeface="MiSans" pitchFamily="34" charset="-122"/>
                <a:cs typeface="MiSans" pitchFamily="34" charset="-120"/>
              </a:rPr>
              <a:t>Classkick's design choice is clear: embed answers for instant feedback. This avoids a server round-trip but creates a fundamental security flaw by trusting the browser with sensitive data.</a:t>
            </a:r>
            <a:endParaRPr lang="en-US" sz="1600" dirty="0"/>
          </a:p>
        </p:txBody>
      </p:sp>
      <p:pic>
        <p:nvPicPr>
          <p:cNvPr id="5" name="Image 1" descr="https://kimi-web-img.moonshot.cn/img/www.cnnvd.org.cn/bf958d0cd1e626bafe1b36efc7a53cc2b91a39e5.png"/>
          <p:cNvPicPr>
            <a:picLocks noChangeAspect="1"/>
          </p:cNvPicPr>
          <p:nvPr/>
        </p:nvPicPr>
        <p:blipFill>
          <a:blip r:embed="rId4"/>
          <a:srcRect l="32218" r="32218"/>
          <a:stretch/>
        </p:blipFill>
        <p:spPr>
          <a:xfrm>
            <a:off x="6096000" y="1803400"/>
            <a:ext cx="5842000" cy="3251200"/>
          </a:xfrm>
          <a:prstGeom prst="roundRect">
            <a:avLst>
              <a:gd name="adj" fmla="val 3125"/>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1162</Words>
  <Application>Microsoft Office PowerPoint</Application>
  <PresentationFormat>Widescreen</PresentationFormat>
  <Paragraphs>156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PingFang SC Medium</vt:lpstr>
      <vt:lpstr>Noto Sans SC</vt:lpstr>
      <vt:lpstr>MiSans</vt:lpstr>
      <vt:lpstr>Arial</vt:lpstr>
      <vt:lpstr>微软雅黑</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Cracked Classkick: My Story</dc:title>
  <dc:subject>I Cracked Classkick: My Story</dc:subject>
  <dc:creator>Kimi</dc:creator>
  <cp:lastModifiedBy>Stickler, Amadu (MGLVA Student)</cp:lastModifiedBy>
  <cp:revision>2</cp:revision>
  <dcterms:created xsi:type="dcterms:W3CDTF">2025-10-18T04:12:02Z</dcterms:created>
  <dcterms:modified xsi:type="dcterms:W3CDTF">2025-10-18T04:14:07Z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{"Label":"I Cracked Classkick: My Story","ContentProducer":"001191110108MACG2KBH8F10000","ProduceID":"d3pgu4fsq936gkldqfgg","ReservedCode1":"","ContentPropagator":"001191110108MACG2KBH8F20000","PropagateID":"d3pgu4fsq936gkldqfgg","ReservedCode2":""}</vt:lpwstr>
  </property>
</Properties>
</file>